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6" r:id="rId12"/>
    <p:sldId id="264" r:id="rId13"/>
    <p:sldId id="265" r:id="rId14"/>
    <p:sldId id="269" r:id="rId15"/>
    <p:sldId id="270" r:id="rId16"/>
    <p:sldId id="279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0A9C8-8033-43B4-AF85-DD1888BBF88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F588986-D16A-4467-9102-D37E554D05BD}">
      <dgm:prSet phldrT="[Texto]" custT="1"/>
      <dgm:spPr/>
      <dgm:t>
        <a:bodyPr/>
        <a:lstStyle/>
        <a:p>
          <a:r>
            <a:rPr lang="es-CL" sz="1800" b="1" dirty="0" smtClean="0">
              <a:latin typeface="Andalus" panose="02020603050405020304" pitchFamily="18" charset="-78"/>
              <a:cs typeface="Andalus" panose="02020603050405020304" pitchFamily="18" charset="-78"/>
            </a:rPr>
            <a:t>autoestima</a:t>
          </a:r>
          <a:endParaRPr lang="es-CL" sz="1800" b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82204BE5-8E4A-42CE-9D7D-394A144FA0DC}" type="parTrans" cxnId="{F9177587-E3C9-499A-94BB-656E187F4C8C}">
      <dgm:prSet/>
      <dgm:spPr/>
      <dgm:t>
        <a:bodyPr/>
        <a:lstStyle/>
        <a:p>
          <a:endParaRPr lang="es-CL"/>
        </a:p>
      </dgm:t>
    </dgm:pt>
    <dgm:pt modelId="{291A4B63-2D71-4416-946E-E871892C1544}" type="sibTrans" cxnId="{F9177587-E3C9-499A-94BB-656E187F4C8C}">
      <dgm:prSet/>
      <dgm:spPr/>
      <dgm:t>
        <a:bodyPr/>
        <a:lstStyle/>
        <a:p>
          <a:endParaRPr lang="es-CL"/>
        </a:p>
      </dgm:t>
    </dgm:pt>
    <dgm:pt modelId="{51F1BF41-54A3-4B54-8F69-3FAF0D8FE7F6}">
      <dgm:prSet phldrT="[Texto]"/>
      <dgm:spPr/>
      <dgm:t>
        <a:bodyPr/>
        <a:lstStyle/>
        <a:p>
          <a:r>
            <a:rPr lang="es-CL" b="1" dirty="0" smtClean="0">
              <a:latin typeface="Andalus" panose="02020603050405020304" pitchFamily="18" charset="-78"/>
              <a:cs typeface="Andalus" panose="02020603050405020304" pitchFamily="18" charset="-78"/>
            </a:rPr>
            <a:t>seducción</a:t>
          </a:r>
          <a:endParaRPr lang="es-CL" b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273DC610-7125-4D75-8952-08FADA998208}" type="parTrans" cxnId="{10F847AE-87F7-4045-9B13-F703EF77FE9D}">
      <dgm:prSet/>
      <dgm:spPr/>
      <dgm:t>
        <a:bodyPr/>
        <a:lstStyle/>
        <a:p>
          <a:endParaRPr lang="es-CL"/>
        </a:p>
      </dgm:t>
    </dgm:pt>
    <dgm:pt modelId="{97AD9259-F3A0-43DE-BF4D-49E14EDAC5FE}" type="sibTrans" cxnId="{10F847AE-87F7-4045-9B13-F703EF77FE9D}">
      <dgm:prSet/>
      <dgm:spPr/>
      <dgm:t>
        <a:bodyPr/>
        <a:lstStyle/>
        <a:p>
          <a:endParaRPr lang="es-CL"/>
        </a:p>
      </dgm:t>
    </dgm:pt>
    <dgm:pt modelId="{8B182599-FB75-443C-95E5-F2011A0CE7D4}">
      <dgm:prSet phldrT="[Texto]" custT="1"/>
      <dgm:spPr/>
      <dgm:t>
        <a:bodyPr/>
        <a:lstStyle/>
        <a:p>
          <a:r>
            <a:rPr lang="es-CL" sz="2400" b="1" dirty="0" smtClean="0">
              <a:latin typeface="Andalus" panose="02020603050405020304" pitchFamily="18" charset="-78"/>
              <a:cs typeface="Andalus" panose="02020603050405020304" pitchFamily="18" charset="-78"/>
            </a:rPr>
            <a:t>Éxito </a:t>
          </a:r>
          <a:endParaRPr lang="es-CL" sz="2400" b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0F7C74B7-6A5D-4A29-A8CE-6DA2ECE203D6}" type="parTrans" cxnId="{7BD16BAB-94B2-4675-9304-9BB170F7004A}">
      <dgm:prSet/>
      <dgm:spPr/>
      <dgm:t>
        <a:bodyPr/>
        <a:lstStyle/>
        <a:p>
          <a:endParaRPr lang="es-CL"/>
        </a:p>
      </dgm:t>
    </dgm:pt>
    <dgm:pt modelId="{0823D2F0-EAB2-4130-9B8B-7CCCF9E58F6E}" type="sibTrans" cxnId="{7BD16BAB-94B2-4675-9304-9BB170F7004A}">
      <dgm:prSet/>
      <dgm:spPr/>
      <dgm:t>
        <a:bodyPr/>
        <a:lstStyle/>
        <a:p>
          <a:endParaRPr lang="es-CL"/>
        </a:p>
      </dgm:t>
    </dgm:pt>
    <dgm:pt modelId="{E5686D34-CE0C-4234-950C-FFAC5CD14852}">
      <dgm:prSet phldrT="[Texto]"/>
      <dgm:spPr/>
      <dgm:t>
        <a:bodyPr/>
        <a:lstStyle/>
        <a:p>
          <a:r>
            <a:rPr lang="es-CL" b="1" dirty="0" smtClean="0">
              <a:latin typeface="Andalus" panose="02020603050405020304" pitchFamily="18" charset="-78"/>
              <a:cs typeface="Andalus" panose="02020603050405020304" pitchFamily="18" charset="-78"/>
            </a:rPr>
            <a:t>Juventud</a:t>
          </a:r>
          <a:r>
            <a:rPr lang="es-CL" dirty="0" smtClean="0"/>
            <a:t> </a:t>
          </a:r>
          <a:endParaRPr lang="es-CL" dirty="0"/>
        </a:p>
      </dgm:t>
    </dgm:pt>
    <dgm:pt modelId="{5A0A709D-8AB9-4ED1-9300-7B2DFDCF62F9}" type="parTrans" cxnId="{EAA8953F-C65D-41FA-996B-DF267BFC9AEC}">
      <dgm:prSet/>
      <dgm:spPr/>
      <dgm:t>
        <a:bodyPr/>
        <a:lstStyle/>
        <a:p>
          <a:endParaRPr lang="es-CL"/>
        </a:p>
      </dgm:t>
    </dgm:pt>
    <dgm:pt modelId="{47D77494-81F5-4530-9D1A-805FB812725C}" type="sibTrans" cxnId="{EAA8953F-C65D-41FA-996B-DF267BFC9AEC}">
      <dgm:prSet/>
      <dgm:spPr/>
      <dgm:t>
        <a:bodyPr/>
        <a:lstStyle/>
        <a:p>
          <a:endParaRPr lang="es-CL"/>
        </a:p>
      </dgm:t>
    </dgm:pt>
    <dgm:pt modelId="{2F72E8B9-F9F5-47EC-A452-B18A6EEA7E4D}">
      <dgm:prSet phldrT="[Texto]"/>
      <dgm:spPr/>
      <dgm:t>
        <a:bodyPr/>
        <a:lstStyle/>
        <a:p>
          <a:r>
            <a:rPr lang="es-CL" b="1" dirty="0" smtClean="0">
              <a:latin typeface="Andalus" panose="02020603050405020304" pitchFamily="18" charset="-78"/>
              <a:cs typeface="Andalus" panose="02020603050405020304" pitchFamily="18" charset="-78"/>
            </a:rPr>
            <a:t>poder</a:t>
          </a:r>
          <a:endParaRPr lang="es-CL" b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24B65DAA-6044-4C6B-B0C6-3CF8029C0732}" type="parTrans" cxnId="{1FAE3FB0-A796-4E67-99C5-3DBA9E1278E5}">
      <dgm:prSet/>
      <dgm:spPr/>
      <dgm:t>
        <a:bodyPr/>
        <a:lstStyle/>
        <a:p>
          <a:endParaRPr lang="es-CL"/>
        </a:p>
      </dgm:t>
    </dgm:pt>
    <dgm:pt modelId="{CD4BF891-2A81-4854-9551-B38C9F3BE7F2}" type="sibTrans" cxnId="{1FAE3FB0-A796-4E67-99C5-3DBA9E1278E5}">
      <dgm:prSet/>
      <dgm:spPr/>
      <dgm:t>
        <a:bodyPr/>
        <a:lstStyle/>
        <a:p>
          <a:endParaRPr lang="es-CL"/>
        </a:p>
      </dgm:t>
    </dgm:pt>
    <dgm:pt modelId="{14F5548C-AD5A-4BD6-9648-41157B7C67D6}">
      <dgm:prSet custT="1"/>
      <dgm:spPr/>
      <dgm:t>
        <a:bodyPr/>
        <a:lstStyle/>
        <a:p>
          <a:r>
            <a:rPr lang="es-CL" sz="1600" b="1" dirty="0" smtClean="0">
              <a:latin typeface="Andalus" panose="02020603050405020304" pitchFamily="18" charset="-78"/>
              <a:cs typeface="Andalus" panose="02020603050405020304" pitchFamily="18" charset="-78"/>
            </a:rPr>
            <a:t>sensualidad</a:t>
          </a:r>
          <a:endParaRPr lang="es-CL" sz="1600" b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A01D2BB0-4FFE-46AC-BFFD-1A33C6DE3A31}" type="parTrans" cxnId="{BE3AC952-8F18-47C0-94F0-FFC3FE934A03}">
      <dgm:prSet/>
      <dgm:spPr/>
      <dgm:t>
        <a:bodyPr/>
        <a:lstStyle/>
        <a:p>
          <a:endParaRPr lang="es-CL"/>
        </a:p>
      </dgm:t>
    </dgm:pt>
    <dgm:pt modelId="{3E373E2A-6071-43F6-B740-6D393000D597}" type="sibTrans" cxnId="{BE3AC952-8F18-47C0-94F0-FFC3FE934A03}">
      <dgm:prSet/>
      <dgm:spPr/>
      <dgm:t>
        <a:bodyPr/>
        <a:lstStyle/>
        <a:p>
          <a:endParaRPr lang="es-CL"/>
        </a:p>
      </dgm:t>
    </dgm:pt>
    <dgm:pt modelId="{9E8C563D-B36F-4D1C-BF9C-CECBDF8E4E94}" type="pres">
      <dgm:prSet presAssocID="{06F0A9C8-8033-43B4-AF85-DD1888BBF8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F2D7C7F-AF55-4D5F-8675-89E755768D79}" type="pres">
      <dgm:prSet presAssocID="{5F588986-D16A-4467-9102-D37E554D05BD}" presName="node" presStyleLbl="node1" presStyleIdx="0" presStyleCnt="6" custScaleX="224357" custScaleY="16643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11404C-12D9-4A21-BB88-315754D37BFE}" type="pres">
      <dgm:prSet presAssocID="{291A4B63-2D71-4416-946E-E871892C1544}" presName="sibTrans" presStyleLbl="sibTrans2D1" presStyleIdx="0" presStyleCnt="6"/>
      <dgm:spPr/>
      <dgm:t>
        <a:bodyPr/>
        <a:lstStyle/>
        <a:p>
          <a:endParaRPr lang="es-CL"/>
        </a:p>
      </dgm:t>
    </dgm:pt>
    <dgm:pt modelId="{45420101-A6EA-4FEF-B14A-09A9EC2E218F}" type="pres">
      <dgm:prSet presAssocID="{291A4B63-2D71-4416-946E-E871892C1544}" presName="connectorText" presStyleLbl="sibTrans2D1" presStyleIdx="0" presStyleCnt="6"/>
      <dgm:spPr/>
      <dgm:t>
        <a:bodyPr/>
        <a:lstStyle/>
        <a:p>
          <a:endParaRPr lang="es-CL"/>
        </a:p>
      </dgm:t>
    </dgm:pt>
    <dgm:pt modelId="{17FF1786-75BB-4709-B5E6-79D138AB1A4D}" type="pres">
      <dgm:prSet presAssocID="{51F1BF41-54A3-4B54-8F69-3FAF0D8FE7F6}" presName="node" presStyleLbl="node1" presStyleIdx="1" presStyleCnt="6" custScaleX="146940" custScaleY="164510" custRadScaleRad="165286" custRadScaleInc="1686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EC353A-C280-4DBA-9AEC-25CBFCB072CC}" type="pres">
      <dgm:prSet presAssocID="{97AD9259-F3A0-43DE-BF4D-49E14EDAC5FE}" presName="sibTrans" presStyleLbl="sibTrans2D1" presStyleIdx="1" presStyleCnt="6"/>
      <dgm:spPr/>
      <dgm:t>
        <a:bodyPr/>
        <a:lstStyle/>
        <a:p>
          <a:endParaRPr lang="es-CL"/>
        </a:p>
      </dgm:t>
    </dgm:pt>
    <dgm:pt modelId="{620F84C9-0624-4DE1-BDFB-1524F96270E6}" type="pres">
      <dgm:prSet presAssocID="{97AD9259-F3A0-43DE-BF4D-49E14EDAC5FE}" presName="connectorText" presStyleLbl="sibTrans2D1" presStyleIdx="1" presStyleCnt="6"/>
      <dgm:spPr/>
      <dgm:t>
        <a:bodyPr/>
        <a:lstStyle/>
        <a:p>
          <a:endParaRPr lang="es-CL"/>
        </a:p>
      </dgm:t>
    </dgm:pt>
    <dgm:pt modelId="{42A0D5A7-F144-46FE-9695-468647BCE0BF}" type="pres">
      <dgm:prSet presAssocID="{14F5548C-AD5A-4BD6-9648-41157B7C67D6}" presName="node" presStyleLbl="node1" presStyleIdx="2" presStyleCnt="6" custScaleX="216180" custScaleY="175437" custRadScaleRad="134492" custRadScaleInc="-75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8697E2-765F-4CE9-A5E5-3AD5CC5588CF}" type="pres">
      <dgm:prSet presAssocID="{3E373E2A-6071-43F6-B740-6D393000D597}" presName="sibTrans" presStyleLbl="sibTrans2D1" presStyleIdx="2" presStyleCnt="6"/>
      <dgm:spPr/>
      <dgm:t>
        <a:bodyPr/>
        <a:lstStyle/>
        <a:p>
          <a:endParaRPr lang="es-CL"/>
        </a:p>
      </dgm:t>
    </dgm:pt>
    <dgm:pt modelId="{A7DEC086-B236-4C07-84BE-A23C57C0E8E0}" type="pres">
      <dgm:prSet presAssocID="{3E373E2A-6071-43F6-B740-6D393000D597}" presName="connectorText" presStyleLbl="sibTrans2D1" presStyleIdx="2" presStyleCnt="6"/>
      <dgm:spPr/>
      <dgm:t>
        <a:bodyPr/>
        <a:lstStyle/>
        <a:p>
          <a:endParaRPr lang="es-CL"/>
        </a:p>
      </dgm:t>
    </dgm:pt>
    <dgm:pt modelId="{BA1379A7-D799-433F-8AC7-875888CC3F05}" type="pres">
      <dgm:prSet presAssocID="{8B182599-FB75-443C-95E5-F2011A0CE7D4}" presName="node" presStyleLbl="node1" presStyleIdx="3" presStyleCnt="6" custScaleX="158092" custScaleY="159904" custRadScaleRad="101987" custRadScaleInc="1774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38E6C42-DBD6-4F07-9925-6FA57DC73A90}" type="pres">
      <dgm:prSet presAssocID="{0823D2F0-EAB2-4130-9B8B-7CCCF9E58F6E}" presName="sibTrans" presStyleLbl="sibTrans2D1" presStyleIdx="3" presStyleCnt="6"/>
      <dgm:spPr/>
      <dgm:t>
        <a:bodyPr/>
        <a:lstStyle/>
        <a:p>
          <a:endParaRPr lang="es-CL"/>
        </a:p>
      </dgm:t>
    </dgm:pt>
    <dgm:pt modelId="{85FA6199-7204-4B4A-BEF4-96C5F5BAF740}" type="pres">
      <dgm:prSet presAssocID="{0823D2F0-EAB2-4130-9B8B-7CCCF9E58F6E}" presName="connectorText" presStyleLbl="sibTrans2D1" presStyleIdx="3" presStyleCnt="6"/>
      <dgm:spPr/>
      <dgm:t>
        <a:bodyPr/>
        <a:lstStyle/>
        <a:p>
          <a:endParaRPr lang="es-CL"/>
        </a:p>
      </dgm:t>
    </dgm:pt>
    <dgm:pt modelId="{2A115FA1-A197-42D9-9057-36F1EFBA0355}" type="pres">
      <dgm:prSet presAssocID="{E5686D34-CE0C-4234-950C-FFAC5CD14852}" presName="node" presStyleLbl="node1" presStyleIdx="4" presStyleCnt="6" custScaleX="146339" custScaleY="157221" custRadScaleRad="158443" custRadScaleInc="1375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A3529AC-6116-48ED-94E4-C3A2F40D7D67}" type="pres">
      <dgm:prSet presAssocID="{47D77494-81F5-4530-9D1A-805FB812725C}" presName="sibTrans" presStyleLbl="sibTrans2D1" presStyleIdx="4" presStyleCnt="6"/>
      <dgm:spPr/>
      <dgm:t>
        <a:bodyPr/>
        <a:lstStyle/>
        <a:p>
          <a:endParaRPr lang="es-CL"/>
        </a:p>
      </dgm:t>
    </dgm:pt>
    <dgm:pt modelId="{227486B8-31B7-45C2-8A36-E0247FF7295A}" type="pres">
      <dgm:prSet presAssocID="{47D77494-81F5-4530-9D1A-805FB812725C}" presName="connectorText" presStyleLbl="sibTrans2D1" presStyleIdx="4" presStyleCnt="6"/>
      <dgm:spPr/>
      <dgm:t>
        <a:bodyPr/>
        <a:lstStyle/>
        <a:p>
          <a:endParaRPr lang="es-CL"/>
        </a:p>
      </dgm:t>
    </dgm:pt>
    <dgm:pt modelId="{82D68C18-55FD-4207-A261-A8B23EE3FF4D}" type="pres">
      <dgm:prSet presAssocID="{2F72E8B9-F9F5-47EC-A452-B18A6EEA7E4D}" presName="node" presStyleLbl="node1" presStyleIdx="5" presStyleCnt="6" custScaleX="193879" custScaleY="181787" custRadScaleRad="204422" custRadScaleInc="-3560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B8EEA2-4B26-4093-BFFC-67D458603C14}" type="pres">
      <dgm:prSet presAssocID="{CD4BF891-2A81-4854-9551-B38C9F3BE7F2}" presName="sibTrans" presStyleLbl="sibTrans2D1" presStyleIdx="5" presStyleCnt="6"/>
      <dgm:spPr/>
      <dgm:t>
        <a:bodyPr/>
        <a:lstStyle/>
        <a:p>
          <a:endParaRPr lang="es-CL"/>
        </a:p>
      </dgm:t>
    </dgm:pt>
    <dgm:pt modelId="{B7CF42B7-3DDD-41A7-B8F2-B8D90BAEC361}" type="pres">
      <dgm:prSet presAssocID="{CD4BF891-2A81-4854-9551-B38C9F3BE7F2}" presName="connectorText" presStyleLbl="sibTrans2D1" presStyleIdx="5" presStyleCnt="6"/>
      <dgm:spPr/>
      <dgm:t>
        <a:bodyPr/>
        <a:lstStyle/>
        <a:p>
          <a:endParaRPr lang="es-CL"/>
        </a:p>
      </dgm:t>
    </dgm:pt>
  </dgm:ptLst>
  <dgm:cxnLst>
    <dgm:cxn modelId="{F2C9A532-745B-4354-9F27-135AE1615B18}" type="presOf" srcId="{291A4B63-2D71-4416-946E-E871892C1544}" destId="{1211404C-12D9-4A21-BB88-315754D37BFE}" srcOrd="0" destOrd="0" presId="urn:microsoft.com/office/officeart/2005/8/layout/cycle2"/>
    <dgm:cxn modelId="{FFE6A451-2BE0-423F-93F1-46E975DBA9C3}" type="presOf" srcId="{06F0A9C8-8033-43B4-AF85-DD1888BBF88D}" destId="{9E8C563D-B36F-4D1C-BF9C-CECBDF8E4E94}" srcOrd="0" destOrd="0" presId="urn:microsoft.com/office/officeart/2005/8/layout/cycle2"/>
    <dgm:cxn modelId="{E3EBEBEE-0F9B-4E4E-91A3-C051C53ABF1D}" type="presOf" srcId="{CD4BF891-2A81-4854-9551-B38C9F3BE7F2}" destId="{D7B8EEA2-4B26-4093-BFFC-67D458603C14}" srcOrd="0" destOrd="0" presId="urn:microsoft.com/office/officeart/2005/8/layout/cycle2"/>
    <dgm:cxn modelId="{BAD518E0-0925-4AAA-83B2-A2279621DA3C}" type="presOf" srcId="{3E373E2A-6071-43F6-B740-6D393000D597}" destId="{A7DEC086-B236-4C07-84BE-A23C57C0E8E0}" srcOrd="1" destOrd="0" presId="urn:microsoft.com/office/officeart/2005/8/layout/cycle2"/>
    <dgm:cxn modelId="{2A805662-7453-4C1D-9592-5F43C677A40C}" type="presOf" srcId="{CD4BF891-2A81-4854-9551-B38C9F3BE7F2}" destId="{B7CF42B7-3DDD-41A7-B8F2-B8D90BAEC361}" srcOrd="1" destOrd="0" presId="urn:microsoft.com/office/officeart/2005/8/layout/cycle2"/>
    <dgm:cxn modelId="{AB73F14E-9862-4924-A049-E9EF052B7234}" type="presOf" srcId="{47D77494-81F5-4530-9D1A-805FB812725C}" destId="{FA3529AC-6116-48ED-94E4-C3A2F40D7D67}" srcOrd="0" destOrd="0" presId="urn:microsoft.com/office/officeart/2005/8/layout/cycle2"/>
    <dgm:cxn modelId="{8221C521-C8DD-49CB-8E0C-2476BABF48D8}" type="presOf" srcId="{291A4B63-2D71-4416-946E-E871892C1544}" destId="{45420101-A6EA-4FEF-B14A-09A9EC2E218F}" srcOrd="1" destOrd="0" presId="urn:microsoft.com/office/officeart/2005/8/layout/cycle2"/>
    <dgm:cxn modelId="{F9177587-E3C9-499A-94BB-656E187F4C8C}" srcId="{06F0A9C8-8033-43B4-AF85-DD1888BBF88D}" destId="{5F588986-D16A-4467-9102-D37E554D05BD}" srcOrd="0" destOrd="0" parTransId="{82204BE5-8E4A-42CE-9D7D-394A144FA0DC}" sibTransId="{291A4B63-2D71-4416-946E-E871892C1544}"/>
    <dgm:cxn modelId="{FB3B0DE5-489D-4EEE-80AD-5DDE2EDC87D0}" type="presOf" srcId="{14F5548C-AD5A-4BD6-9648-41157B7C67D6}" destId="{42A0D5A7-F144-46FE-9695-468647BCE0BF}" srcOrd="0" destOrd="0" presId="urn:microsoft.com/office/officeart/2005/8/layout/cycle2"/>
    <dgm:cxn modelId="{7BD16BAB-94B2-4675-9304-9BB170F7004A}" srcId="{06F0A9C8-8033-43B4-AF85-DD1888BBF88D}" destId="{8B182599-FB75-443C-95E5-F2011A0CE7D4}" srcOrd="3" destOrd="0" parTransId="{0F7C74B7-6A5D-4A29-A8CE-6DA2ECE203D6}" sibTransId="{0823D2F0-EAB2-4130-9B8B-7CCCF9E58F6E}"/>
    <dgm:cxn modelId="{B87E55AD-F440-47ED-A8C0-8CC668826AEF}" type="presOf" srcId="{51F1BF41-54A3-4B54-8F69-3FAF0D8FE7F6}" destId="{17FF1786-75BB-4709-B5E6-79D138AB1A4D}" srcOrd="0" destOrd="0" presId="urn:microsoft.com/office/officeart/2005/8/layout/cycle2"/>
    <dgm:cxn modelId="{4CC12595-7F41-45D5-A9E7-39658DBF5BD3}" type="presOf" srcId="{5F588986-D16A-4467-9102-D37E554D05BD}" destId="{1F2D7C7F-AF55-4D5F-8675-89E755768D79}" srcOrd="0" destOrd="0" presId="urn:microsoft.com/office/officeart/2005/8/layout/cycle2"/>
    <dgm:cxn modelId="{1FAE3FB0-A796-4E67-99C5-3DBA9E1278E5}" srcId="{06F0A9C8-8033-43B4-AF85-DD1888BBF88D}" destId="{2F72E8B9-F9F5-47EC-A452-B18A6EEA7E4D}" srcOrd="5" destOrd="0" parTransId="{24B65DAA-6044-4C6B-B0C6-3CF8029C0732}" sibTransId="{CD4BF891-2A81-4854-9551-B38C9F3BE7F2}"/>
    <dgm:cxn modelId="{15847573-6BA5-4FB3-BA84-E02AC7BFA752}" type="presOf" srcId="{0823D2F0-EAB2-4130-9B8B-7CCCF9E58F6E}" destId="{938E6C42-DBD6-4F07-9925-6FA57DC73A90}" srcOrd="0" destOrd="0" presId="urn:microsoft.com/office/officeart/2005/8/layout/cycle2"/>
    <dgm:cxn modelId="{BE3AC952-8F18-47C0-94F0-FFC3FE934A03}" srcId="{06F0A9C8-8033-43B4-AF85-DD1888BBF88D}" destId="{14F5548C-AD5A-4BD6-9648-41157B7C67D6}" srcOrd="2" destOrd="0" parTransId="{A01D2BB0-4FFE-46AC-BFFD-1A33C6DE3A31}" sibTransId="{3E373E2A-6071-43F6-B740-6D393000D597}"/>
    <dgm:cxn modelId="{C78ECEAD-52C6-4DB0-90DE-CEE25837D3B9}" type="presOf" srcId="{0823D2F0-EAB2-4130-9B8B-7CCCF9E58F6E}" destId="{85FA6199-7204-4B4A-BEF4-96C5F5BAF740}" srcOrd="1" destOrd="0" presId="urn:microsoft.com/office/officeart/2005/8/layout/cycle2"/>
    <dgm:cxn modelId="{FB096E70-CC9E-4E5B-998F-2D99554EE285}" type="presOf" srcId="{E5686D34-CE0C-4234-950C-FFAC5CD14852}" destId="{2A115FA1-A197-42D9-9057-36F1EFBA0355}" srcOrd="0" destOrd="0" presId="urn:microsoft.com/office/officeart/2005/8/layout/cycle2"/>
    <dgm:cxn modelId="{EAA8953F-C65D-41FA-996B-DF267BFC9AEC}" srcId="{06F0A9C8-8033-43B4-AF85-DD1888BBF88D}" destId="{E5686D34-CE0C-4234-950C-FFAC5CD14852}" srcOrd="4" destOrd="0" parTransId="{5A0A709D-8AB9-4ED1-9300-7B2DFDCF62F9}" sibTransId="{47D77494-81F5-4530-9D1A-805FB812725C}"/>
    <dgm:cxn modelId="{1C806620-C9F7-4BC3-AF03-7BF8035FEA0C}" type="presOf" srcId="{97AD9259-F3A0-43DE-BF4D-49E14EDAC5FE}" destId="{FBEC353A-C280-4DBA-9AEC-25CBFCB072CC}" srcOrd="0" destOrd="0" presId="urn:microsoft.com/office/officeart/2005/8/layout/cycle2"/>
    <dgm:cxn modelId="{0340E7D9-8639-431B-8A92-55BEB2046A7F}" type="presOf" srcId="{97AD9259-F3A0-43DE-BF4D-49E14EDAC5FE}" destId="{620F84C9-0624-4DE1-BDFB-1524F96270E6}" srcOrd="1" destOrd="0" presId="urn:microsoft.com/office/officeart/2005/8/layout/cycle2"/>
    <dgm:cxn modelId="{75E5C5BB-55B0-451C-8339-B522F1EBAD03}" type="presOf" srcId="{3E373E2A-6071-43F6-B740-6D393000D597}" destId="{9B8697E2-765F-4CE9-A5E5-3AD5CC5588CF}" srcOrd="0" destOrd="0" presId="urn:microsoft.com/office/officeart/2005/8/layout/cycle2"/>
    <dgm:cxn modelId="{76BC8B4A-81CC-4763-B0D4-2F6607C07702}" type="presOf" srcId="{47D77494-81F5-4530-9D1A-805FB812725C}" destId="{227486B8-31B7-45C2-8A36-E0247FF7295A}" srcOrd="1" destOrd="0" presId="urn:microsoft.com/office/officeart/2005/8/layout/cycle2"/>
    <dgm:cxn modelId="{10F847AE-87F7-4045-9B13-F703EF77FE9D}" srcId="{06F0A9C8-8033-43B4-AF85-DD1888BBF88D}" destId="{51F1BF41-54A3-4B54-8F69-3FAF0D8FE7F6}" srcOrd="1" destOrd="0" parTransId="{273DC610-7125-4D75-8952-08FADA998208}" sibTransId="{97AD9259-F3A0-43DE-BF4D-49E14EDAC5FE}"/>
    <dgm:cxn modelId="{2E2AE384-5856-4677-A01C-6DEF37FFE9C0}" type="presOf" srcId="{8B182599-FB75-443C-95E5-F2011A0CE7D4}" destId="{BA1379A7-D799-433F-8AC7-875888CC3F05}" srcOrd="0" destOrd="0" presId="urn:microsoft.com/office/officeart/2005/8/layout/cycle2"/>
    <dgm:cxn modelId="{E24C96FB-B84F-4BDC-8F0B-BC53FE81B989}" type="presOf" srcId="{2F72E8B9-F9F5-47EC-A452-B18A6EEA7E4D}" destId="{82D68C18-55FD-4207-A261-A8B23EE3FF4D}" srcOrd="0" destOrd="0" presId="urn:microsoft.com/office/officeart/2005/8/layout/cycle2"/>
    <dgm:cxn modelId="{72058D03-C996-41AC-ACC8-3A97F7C2EB2A}" type="presParOf" srcId="{9E8C563D-B36F-4D1C-BF9C-CECBDF8E4E94}" destId="{1F2D7C7F-AF55-4D5F-8675-89E755768D79}" srcOrd="0" destOrd="0" presId="urn:microsoft.com/office/officeart/2005/8/layout/cycle2"/>
    <dgm:cxn modelId="{E4C28760-3454-43FD-BF8F-07B3C239AF02}" type="presParOf" srcId="{9E8C563D-B36F-4D1C-BF9C-CECBDF8E4E94}" destId="{1211404C-12D9-4A21-BB88-315754D37BFE}" srcOrd="1" destOrd="0" presId="urn:microsoft.com/office/officeart/2005/8/layout/cycle2"/>
    <dgm:cxn modelId="{908C282B-BF4C-45F0-90E6-6D74B5C624F2}" type="presParOf" srcId="{1211404C-12D9-4A21-BB88-315754D37BFE}" destId="{45420101-A6EA-4FEF-B14A-09A9EC2E218F}" srcOrd="0" destOrd="0" presId="urn:microsoft.com/office/officeart/2005/8/layout/cycle2"/>
    <dgm:cxn modelId="{492FF495-361C-4649-8D0E-AEED801A837A}" type="presParOf" srcId="{9E8C563D-B36F-4D1C-BF9C-CECBDF8E4E94}" destId="{17FF1786-75BB-4709-B5E6-79D138AB1A4D}" srcOrd="2" destOrd="0" presId="urn:microsoft.com/office/officeart/2005/8/layout/cycle2"/>
    <dgm:cxn modelId="{2341A193-C650-4B11-A349-A00FE4E8FEBD}" type="presParOf" srcId="{9E8C563D-B36F-4D1C-BF9C-CECBDF8E4E94}" destId="{FBEC353A-C280-4DBA-9AEC-25CBFCB072CC}" srcOrd="3" destOrd="0" presId="urn:microsoft.com/office/officeart/2005/8/layout/cycle2"/>
    <dgm:cxn modelId="{0FC7EB8D-4386-4D6D-9D8B-07BDE4CB8F13}" type="presParOf" srcId="{FBEC353A-C280-4DBA-9AEC-25CBFCB072CC}" destId="{620F84C9-0624-4DE1-BDFB-1524F96270E6}" srcOrd="0" destOrd="0" presId="urn:microsoft.com/office/officeart/2005/8/layout/cycle2"/>
    <dgm:cxn modelId="{F57753E8-E49E-4FDE-818C-ECE6333FD86C}" type="presParOf" srcId="{9E8C563D-B36F-4D1C-BF9C-CECBDF8E4E94}" destId="{42A0D5A7-F144-46FE-9695-468647BCE0BF}" srcOrd="4" destOrd="0" presId="urn:microsoft.com/office/officeart/2005/8/layout/cycle2"/>
    <dgm:cxn modelId="{7C87406B-2BC8-4DA2-A368-B03E8FBB3B11}" type="presParOf" srcId="{9E8C563D-B36F-4D1C-BF9C-CECBDF8E4E94}" destId="{9B8697E2-765F-4CE9-A5E5-3AD5CC5588CF}" srcOrd="5" destOrd="0" presId="urn:microsoft.com/office/officeart/2005/8/layout/cycle2"/>
    <dgm:cxn modelId="{5B63915B-F77C-43F7-AD71-630DEB02B210}" type="presParOf" srcId="{9B8697E2-765F-4CE9-A5E5-3AD5CC5588CF}" destId="{A7DEC086-B236-4C07-84BE-A23C57C0E8E0}" srcOrd="0" destOrd="0" presId="urn:microsoft.com/office/officeart/2005/8/layout/cycle2"/>
    <dgm:cxn modelId="{D07693BB-350B-495F-A2B6-636EC923961C}" type="presParOf" srcId="{9E8C563D-B36F-4D1C-BF9C-CECBDF8E4E94}" destId="{BA1379A7-D799-433F-8AC7-875888CC3F05}" srcOrd="6" destOrd="0" presId="urn:microsoft.com/office/officeart/2005/8/layout/cycle2"/>
    <dgm:cxn modelId="{A56BB0E6-0C50-4320-8702-919B9E187A11}" type="presParOf" srcId="{9E8C563D-B36F-4D1C-BF9C-CECBDF8E4E94}" destId="{938E6C42-DBD6-4F07-9925-6FA57DC73A90}" srcOrd="7" destOrd="0" presId="urn:microsoft.com/office/officeart/2005/8/layout/cycle2"/>
    <dgm:cxn modelId="{49429E9E-007A-4875-86E9-23E6D3B5BF76}" type="presParOf" srcId="{938E6C42-DBD6-4F07-9925-6FA57DC73A90}" destId="{85FA6199-7204-4B4A-BEF4-96C5F5BAF740}" srcOrd="0" destOrd="0" presId="urn:microsoft.com/office/officeart/2005/8/layout/cycle2"/>
    <dgm:cxn modelId="{AEE287AF-1004-464E-8D1B-B364A354512E}" type="presParOf" srcId="{9E8C563D-B36F-4D1C-BF9C-CECBDF8E4E94}" destId="{2A115FA1-A197-42D9-9057-36F1EFBA0355}" srcOrd="8" destOrd="0" presId="urn:microsoft.com/office/officeart/2005/8/layout/cycle2"/>
    <dgm:cxn modelId="{A6F2F633-DBF9-4A90-8818-9F83AD06C614}" type="presParOf" srcId="{9E8C563D-B36F-4D1C-BF9C-CECBDF8E4E94}" destId="{FA3529AC-6116-48ED-94E4-C3A2F40D7D67}" srcOrd="9" destOrd="0" presId="urn:microsoft.com/office/officeart/2005/8/layout/cycle2"/>
    <dgm:cxn modelId="{276B5CD1-F1B0-48C6-A6B4-4E9B85297F9C}" type="presParOf" srcId="{FA3529AC-6116-48ED-94E4-C3A2F40D7D67}" destId="{227486B8-31B7-45C2-8A36-E0247FF7295A}" srcOrd="0" destOrd="0" presId="urn:microsoft.com/office/officeart/2005/8/layout/cycle2"/>
    <dgm:cxn modelId="{C72EDA0A-A18D-4960-AEF4-AC33EF5D3B54}" type="presParOf" srcId="{9E8C563D-B36F-4D1C-BF9C-CECBDF8E4E94}" destId="{82D68C18-55FD-4207-A261-A8B23EE3FF4D}" srcOrd="10" destOrd="0" presId="urn:microsoft.com/office/officeart/2005/8/layout/cycle2"/>
    <dgm:cxn modelId="{A40B08F4-172E-462C-8143-4F0101839303}" type="presParOf" srcId="{9E8C563D-B36F-4D1C-BF9C-CECBDF8E4E94}" destId="{D7B8EEA2-4B26-4093-BFFC-67D458603C14}" srcOrd="11" destOrd="0" presId="urn:microsoft.com/office/officeart/2005/8/layout/cycle2"/>
    <dgm:cxn modelId="{54B9C04C-C853-4E06-98B5-4CB645D186CA}" type="presParOf" srcId="{D7B8EEA2-4B26-4093-BFFC-67D458603C14}" destId="{B7CF42B7-3DDD-41A7-B8F2-B8D90BAEC36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8D45B9D-1864-48B7-BD19-60AFA51678F1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6A2-2467-4246-87EE-7A153829A3D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5B9D-1864-48B7-BD19-60AFA51678F1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6A2-2467-4246-87EE-7A153829A3D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5B9D-1864-48B7-BD19-60AFA51678F1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6A2-2467-4246-87EE-7A153829A3D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5B9D-1864-48B7-BD19-60AFA51678F1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6A2-2467-4246-87EE-7A153829A3D7}" type="slidenum">
              <a:rPr lang="es-CL" smtClean="0"/>
              <a:t>‹Nº›</a:t>
            </a:fld>
            <a:endParaRPr lang="es-C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5B9D-1864-48B7-BD19-60AFA51678F1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6A2-2467-4246-87EE-7A153829A3D7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5B9D-1864-48B7-BD19-60AFA51678F1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6A2-2467-4246-87EE-7A153829A3D7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5B9D-1864-48B7-BD19-60AFA51678F1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6A2-2467-4246-87EE-7A153829A3D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5B9D-1864-48B7-BD19-60AFA51678F1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6A2-2467-4246-87EE-7A153829A3D7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5B9D-1864-48B7-BD19-60AFA51678F1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6A2-2467-4246-87EE-7A153829A3D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5B9D-1864-48B7-BD19-60AFA51678F1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6A2-2467-4246-87EE-7A153829A3D7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5B9D-1864-48B7-BD19-60AFA51678F1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6A2-2467-4246-87EE-7A153829A3D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D45B9D-1864-48B7-BD19-60AFA51678F1}" type="datetimeFigureOut">
              <a:rPr lang="es-CL" smtClean="0"/>
              <a:t>27-08-2018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7D816A2-2467-4246-87EE-7A153829A3D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L" sz="5400" dirty="0" smtClean="0">
                <a:latin typeface="Broadway" panose="04040905080B02020502" pitchFamily="82" charset="0"/>
              </a:rPr>
              <a:t>Publicidad y propaganda </a:t>
            </a:r>
            <a:endParaRPr lang="es-CL" sz="5400" dirty="0">
              <a:latin typeface="Broadway" panose="04040905080B02020502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762000"/>
          </a:xfrm>
        </p:spPr>
        <p:txBody>
          <a:bodyPr>
            <a:noAutofit/>
          </a:bodyPr>
          <a:lstStyle/>
          <a:p>
            <a:r>
              <a:rPr lang="es-CL" sz="4400" b="1" dirty="0" smtClean="0"/>
              <a:t>Lenguaje y </a:t>
            </a:r>
            <a:r>
              <a:rPr lang="es-CL" sz="4400" b="1" dirty="0" smtClean="0"/>
              <a:t>Comunicación</a:t>
            </a:r>
          </a:p>
          <a:p>
            <a:r>
              <a:rPr lang="es-CL" b="1" dirty="0" smtClean="0"/>
              <a:t>PROFESOR EDGARDO SILVA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50865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b="1" dirty="0" smtClean="0">
                <a:latin typeface="Broadway" panose="04040905080B02020502" pitchFamily="82" charset="0"/>
              </a:rPr>
              <a:t>EL RECEPTOR DE La publicidad </a:t>
            </a:r>
            <a:endParaRPr lang="es-CL" sz="2800" b="1" dirty="0">
              <a:latin typeface="Broadway" panose="04040905080B020205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es-CL" dirty="0" smtClean="0">
                <a:latin typeface="Broadway" panose="04040905080B02020502" pitchFamily="82" charset="0"/>
              </a:rPr>
              <a:t>La publicidad intenta llegar al receptor (público objetivo) para persuadirlo o convencerlo que compre u obtenga algún bien o servicio. En otras palabras la publicidad está orientada para que convierta al receptor en </a:t>
            </a:r>
            <a:r>
              <a:rPr lang="es-CL" sz="2800" dirty="0" smtClean="0">
                <a:solidFill>
                  <a:srgbClr val="FF0000"/>
                </a:solidFill>
                <a:latin typeface="Broadway" panose="04040905080B02020502" pitchFamily="82" charset="0"/>
              </a:rPr>
              <a:t>consumidor</a:t>
            </a:r>
            <a:r>
              <a:rPr lang="es-CL" dirty="0" smtClean="0">
                <a:latin typeface="Broadway" panose="04040905080B02020502" pitchFamily="82" charset="0"/>
              </a:rPr>
              <a:t>.</a:t>
            </a:r>
            <a:r>
              <a:rPr lang="es-CL" dirty="0" smtClean="0"/>
              <a:t>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026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latin typeface="Aharoni" panose="02010803020104030203" pitchFamily="2" charset="-79"/>
                <a:cs typeface="Aharoni" panose="02010803020104030203" pitchFamily="2" charset="-79"/>
              </a:rPr>
              <a:t>Efectos de la publicidad</a:t>
            </a:r>
            <a:endParaRPr lang="es-C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5550"/>
            <a:ext cx="6336704" cy="302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89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Recursos publicitarios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s-CL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Para lograr el objetivo de VENDER la publicidad se sirve de una serie de elementos multidisciplinarios con la finalidad de conocer bien a su público objetivo (destinatario) y como debe presentarle los productos para que se transformen en una necesidad para el consumidor, en palabras más simples el publicista debe saber explotar las necesidades y anhelos humanos materiales, sentimentales y espirituales de su receptor. </a:t>
            </a:r>
            <a:r>
              <a:rPr lang="es-CL" dirty="0" smtClean="0"/>
              <a:t>   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44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Anhelos más preciados </a:t>
            </a:r>
            <a:endParaRPr lang="es-CL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469705"/>
              </p:ext>
            </p:extLst>
          </p:nvPr>
        </p:nvGraphicFramePr>
        <p:xfrm>
          <a:off x="1403648" y="2276872"/>
          <a:ext cx="6400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1339974" cy="90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38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Aspectos en los que influye la publicidad </a:t>
            </a:r>
            <a:endParaRPr lang="es-CL" sz="2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s-CL" b="1" dirty="0" smtClean="0"/>
              <a:t>Los receptores se convierten en </a:t>
            </a:r>
          </a:p>
          <a:p>
            <a:pPr marL="285750" indent="-285750"/>
            <a:r>
              <a:rPr lang="es-CL" dirty="0" smtClean="0"/>
              <a:t>Consumidores impulsivos</a:t>
            </a:r>
          </a:p>
          <a:p>
            <a:pPr marL="285750" indent="-285750"/>
            <a:r>
              <a:rPr lang="es-CL" dirty="0" smtClean="0"/>
              <a:t>Consumidores racionales </a:t>
            </a:r>
          </a:p>
          <a:p>
            <a:pPr indent="0">
              <a:buNone/>
            </a:pPr>
            <a:r>
              <a:rPr lang="es-CL" b="1" dirty="0" smtClean="0"/>
              <a:t>Manipulación de la publicidad</a:t>
            </a:r>
          </a:p>
          <a:p>
            <a:pPr indent="0" algn="just">
              <a:buNone/>
            </a:pPr>
            <a:r>
              <a:rPr lang="es-CL" dirty="0" smtClean="0"/>
              <a:t>Puede caer en abusos y excesos reñidos con la ética, por lo mismo hoy existen organismos que defienden los derechos del consumidor SERNAC y regulan las buenas prácticas publicitarias ACHAP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248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09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Publicidad y estereotipos</a:t>
            </a:r>
            <a:endParaRPr lang="es-CL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0" algn="just">
              <a:buNone/>
            </a:pPr>
            <a:r>
              <a:rPr lang="es-CL" sz="3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Los medios de comunicación de masas MCM, el marketing y la publicidad son los creadores de muchos estereotipos, con la intención de dirigir nuestras acciones, valores y deseos a la imitación de determinados modelos y al consumo. </a:t>
            </a:r>
          </a:p>
          <a:p>
            <a:pPr indent="0">
              <a:buNone/>
            </a:pPr>
            <a:r>
              <a:rPr lang="es-CL" dirty="0" smtClean="0"/>
              <a:t>  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4658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288032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Ecuación simple 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indent="0" algn="ctr">
              <a:buNone/>
            </a:pPr>
            <a:r>
              <a:rPr lang="es-CL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Ella ocupa perfume </a:t>
            </a:r>
            <a:r>
              <a:rPr lang="es-CL" sz="4800" b="1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Burberry</a:t>
            </a:r>
            <a:r>
              <a:rPr lang="es-CL" sz="48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4800" b="1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Body</a:t>
            </a:r>
            <a:r>
              <a:rPr lang="es-CL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, es irresistible, guapa, sensual, exitosa y admirada </a:t>
            </a:r>
          </a:p>
          <a:p>
            <a:pPr indent="0">
              <a:buNone/>
            </a:pPr>
            <a:endParaRPr lang="es-CL" sz="4800" b="1" dirty="0"/>
          </a:p>
          <a:p>
            <a:pPr indent="0">
              <a:buNone/>
            </a:pPr>
            <a:endParaRPr lang="es-CL" sz="2900" dirty="0" smtClean="0"/>
          </a:p>
          <a:p>
            <a:pPr indent="0">
              <a:buNone/>
            </a:pPr>
            <a:endParaRPr lang="es-CL" dirty="0" smtClean="0"/>
          </a:p>
          <a:p>
            <a:pPr indent="0">
              <a:buNone/>
            </a:pPr>
            <a:endParaRPr lang="es-CL" dirty="0" smtClean="0"/>
          </a:p>
          <a:p>
            <a:pPr indent="0">
              <a:buNone/>
            </a:pPr>
            <a:endParaRPr lang="es-CL" dirty="0"/>
          </a:p>
          <a:p>
            <a:pPr indent="0">
              <a:buNone/>
            </a:pPr>
            <a:endParaRPr lang="es-CL" dirty="0" smtClean="0"/>
          </a:p>
          <a:p>
            <a:pPr indent="0">
              <a:buNone/>
            </a:pPr>
            <a:endParaRPr lang="es-CL" dirty="0"/>
          </a:p>
          <a:p>
            <a:pPr indent="0">
              <a:buNone/>
            </a:pPr>
            <a:endParaRPr lang="es-CL" dirty="0" smtClean="0"/>
          </a:p>
          <a:p>
            <a:pPr indent="0">
              <a:buNone/>
            </a:pPr>
            <a:endParaRPr lang="es-CL" dirty="0"/>
          </a:p>
          <a:p>
            <a:pPr indent="0">
              <a:buNone/>
            </a:pPr>
            <a:endParaRPr lang="es-CL" dirty="0" smtClean="0"/>
          </a:p>
          <a:p>
            <a:pPr indent="0">
              <a:buNone/>
            </a:pPr>
            <a:endParaRPr lang="es-CL" dirty="0" smtClean="0"/>
          </a:p>
          <a:p>
            <a:pPr indent="0">
              <a:buNone/>
            </a:pPr>
            <a:endParaRPr lang="es-CL" dirty="0"/>
          </a:p>
          <a:p>
            <a:pPr indent="0">
              <a:buNone/>
            </a:pPr>
            <a:endParaRPr lang="es-CL" dirty="0" smtClean="0"/>
          </a:p>
          <a:p>
            <a:pPr indent="0" algn="ctr">
              <a:buNone/>
            </a:pPr>
            <a:endParaRPr lang="es-CL" sz="49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indent="0" algn="ctr">
              <a:buNone/>
            </a:pPr>
            <a:endParaRPr lang="es-CL" sz="49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indent="0" algn="ctr">
              <a:buNone/>
            </a:pPr>
            <a:r>
              <a:rPr lang="es-CL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Si tú usas </a:t>
            </a:r>
            <a:r>
              <a:rPr lang="es-CL" sz="7200" b="1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Burberry</a:t>
            </a:r>
            <a:r>
              <a:rPr lang="es-CL" sz="72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7200" b="1" i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Body</a:t>
            </a:r>
            <a:r>
              <a:rPr lang="es-CL" sz="72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serás </a:t>
            </a:r>
            <a:r>
              <a:rPr lang="es-CL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irresistible, guapa, sensual, exitosa y admirada </a:t>
            </a:r>
          </a:p>
          <a:p>
            <a:pPr indent="0">
              <a:buNone/>
            </a:pPr>
            <a:r>
              <a:rPr lang="es-CL" sz="7200" dirty="0" smtClean="0"/>
              <a:t>    </a:t>
            </a:r>
            <a:endParaRPr lang="es-CL" sz="7200" dirty="0"/>
          </a:p>
        </p:txBody>
      </p:sp>
    </p:spTree>
    <p:extLst>
      <p:ext uri="{BB962C8B-B14F-4D97-AF65-F5344CB8AC3E}">
        <p14:creationId xmlns:p14="http://schemas.microsoft.com/office/powerpoint/2010/main" val="2939235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ESTEREOTIPOS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es-CL" dirty="0" smtClean="0">
                <a:latin typeface="Aharoni" panose="02010803020104030203" pitchFamily="2" charset="-79"/>
                <a:cs typeface="Aharoni" panose="02010803020104030203" pitchFamily="2" charset="-79"/>
              </a:rPr>
              <a:t>SON IDEAS SIMPLIFICADAS DE LA REALIDAD, QUE SE MANTIENE Y REPRODUCE, CASI SIN VARIACIÓN, ENTRE LOS MIEMBROS DE UN GRUPO SOCIAL. IMPLICA UNA VISIÓN UNIFORME DEL GRUPO QUE EXCLUYE LAS DIFERENCIAS INDIVIDUALES. CORRESPONDEN A ESQUEMAS SOCIALES.</a:t>
            </a:r>
            <a:r>
              <a:rPr lang="es-CL" dirty="0" smtClean="0"/>
              <a:t>  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928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SOCIALES</a:t>
            </a:r>
            <a:endParaRPr lang="es-CL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s-CL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INCLUYEN LOS DISTINTOS NIVELES SOCIOECONÓMICOS (RICOS, CLASE MEDIA, POBRES)</a:t>
            </a:r>
          </a:p>
          <a:p>
            <a:pPr indent="0">
              <a:buNone/>
            </a:pPr>
            <a:r>
              <a:rPr lang="es-CL" sz="20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“EN ESA POBLACIÓN VIVEN PUROS FLAITES”</a:t>
            </a:r>
          </a:p>
          <a:p>
            <a:pPr indent="0">
              <a:buNone/>
            </a:pPr>
            <a:r>
              <a:rPr lang="es-CL" sz="20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“PARA QUE PROTESTAN USTEDES SI SON DE COLEGIO CUICO”</a:t>
            </a:r>
            <a:endParaRPr lang="es-CL" sz="20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619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atin typeface="Broadway" panose="04040905080B02020502" pitchFamily="82" charset="0"/>
              </a:rPr>
              <a:t>LA PUBLICIDAD</a:t>
            </a:r>
            <a:endParaRPr lang="es-CL" dirty="0">
              <a:latin typeface="Broadway" panose="04040905080B020205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es-CL" b="1" dirty="0" smtClean="0"/>
              <a:t>SE TRATA DE UN SISTEMA DE COMUNICACIÓN QUE TIENE COMO FIN CONVENCER (LÓGICO – RACIONAL) Y/O PERSUADIR (EMOTIVO – AFECTIVO). </a:t>
            </a:r>
          </a:p>
          <a:p>
            <a:pPr indent="0" algn="just">
              <a:buNone/>
            </a:pPr>
            <a:r>
              <a:rPr lang="es-CL" b="1" dirty="0" smtClean="0"/>
              <a:t>ESTÁ DIRECTAMENTE RELACIONADA CON LA ACTIVIDAD ECONÓMICA, PUES SE EMPLEA POR LAS EMPRESAS COMO MEDIO (INVERSIÓN) PARA FORTALECER SUS GANANCIAS.</a:t>
            </a:r>
            <a:r>
              <a:rPr lang="es-CL" dirty="0" smtClean="0"/>
              <a:t>     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5631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AutoShape 2" descr="https://i.ytimg.com/vi/ik_81JW-0rA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08712" cy="414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306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ÉTNICOS</a:t>
            </a:r>
            <a:endParaRPr lang="es-CL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es-CL" b="1" dirty="0" smtClean="0"/>
              <a:t>SE RELACIONAN CON LAS DISTINTAS ETNIAS, RAZAS Y NACIONALIDADES, DENTRO DE ESTE ESTEREOTIPO CABEN LA XENOFOBIA Y EL RACISMO</a:t>
            </a:r>
          </a:p>
          <a:p>
            <a:pPr indent="0">
              <a:buNone/>
            </a:pPr>
            <a:r>
              <a:rPr lang="es-CL" b="1" i="1" dirty="0" smtClean="0"/>
              <a:t>“¿ADOPTAR A UN NEGRITO? OLVÍDALO…”</a:t>
            </a:r>
          </a:p>
          <a:p>
            <a:pPr indent="0">
              <a:buNone/>
            </a:pPr>
            <a:r>
              <a:rPr lang="es-CL" b="1" i="1" dirty="0" smtClean="0"/>
              <a:t>“ES MÁS PORFIADO QUE MAPUCHE CURADO”</a:t>
            </a:r>
            <a:r>
              <a:rPr lang="es-CL" dirty="0" smtClean="0"/>
              <a:t>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0507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340768"/>
            <a:ext cx="640871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937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SEXISTAs</a:t>
            </a:r>
            <a:r>
              <a:rPr lang="es-CL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(DE GÉNERO)</a:t>
            </a:r>
            <a:r>
              <a:rPr lang="es-CL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C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s-C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IMPLICAN LAS CARACTERÍSTICAS DE CADA SEXO</a:t>
            </a:r>
          </a:p>
          <a:p>
            <a:pPr indent="0">
              <a:buNone/>
            </a:pPr>
            <a:r>
              <a:rPr lang="es-C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HOMBRES, MUJERES, HOMOSEXUALES</a:t>
            </a:r>
          </a:p>
          <a:p>
            <a:pPr indent="0">
              <a:buNone/>
            </a:pPr>
            <a:r>
              <a:rPr lang="es-CL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“FUE DESPEDIDA DE SU EMPLEO CUANDO SU JEFE DESCUBRIÓ QUE TENÍA UN ROMANCE CON SU SECRETARIA”</a:t>
            </a:r>
          </a:p>
          <a:p>
            <a:pPr indent="0">
              <a:buNone/>
            </a:pPr>
            <a:r>
              <a:rPr lang="es-CL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“TODAS LAS RUBIAS SON  TONTAS” </a:t>
            </a:r>
          </a:p>
        </p:txBody>
      </p:sp>
    </p:spTree>
    <p:extLst>
      <p:ext uri="{BB962C8B-B14F-4D97-AF65-F5344CB8AC3E}">
        <p14:creationId xmlns:p14="http://schemas.microsoft.com/office/powerpoint/2010/main" val="1244056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984776" cy="421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0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smtClean="0">
                <a:latin typeface="Aharoni" panose="02010803020104030203" pitchFamily="2" charset="-79"/>
                <a:cs typeface="Aharoni" panose="02010803020104030203" pitchFamily="2" charset="-79"/>
              </a:rPr>
              <a:t>ETARIOs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438400"/>
            <a:ext cx="6912768" cy="30480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s-CL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Apuntan a los distintos grupos relacionados por edad (niños, jóvenes,  adultos, tercera edad, etc.)</a:t>
            </a:r>
          </a:p>
          <a:p>
            <a:pPr indent="0">
              <a:buNone/>
            </a:pPr>
            <a:r>
              <a:rPr lang="es-CL" sz="20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“No le hagas caso está en la edad del pavo”</a:t>
            </a:r>
          </a:p>
          <a:p>
            <a:pPr indent="0">
              <a:buNone/>
            </a:pPr>
            <a:r>
              <a:rPr lang="es-CL" sz="20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“Imposible contratar a personas mayores de 60 años”</a:t>
            </a:r>
          </a:p>
          <a:p>
            <a:pPr indent="0">
              <a:buNone/>
            </a:pPr>
            <a:r>
              <a:rPr lang="es-CL" sz="2000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“Irresponsable e inmaduro como todo adolescente”</a:t>
            </a:r>
            <a:endParaRPr lang="es-CL" sz="2000" b="1" i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5818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0871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36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latin typeface="Broadway" panose="04040905080B02020502" pitchFamily="82" charset="0"/>
              </a:rPr>
              <a:t>OBJETIVO Y FINALIDAD </a:t>
            </a:r>
            <a:endParaRPr lang="es-CL" dirty="0">
              <a:latin typeface="Broadway" panose="04040905080B020205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es-CL" dirty="0" smtClean="0">
                <a:latin typeface="Arial Narrow" panose="020B0606020202030204" pitchFamily="34" charset="0"/>
              </a:rPr>
              <a:t>CONVENCER Y PERSUADIR AL RECEPTOR PARA QUE </a:t>
            </a:r>
            <a:r>
              <a:rPr lang="es-CL" sz="2800" b="1" dirty="0" smtClean="0">
                <a:latin typeface="Arial Narrow" panose="020B0606020202030204" pitchFamily="34" charset="0"/>
              </a:rPr>
              <a:t>CONSUMA</a:t>
            </a:r>
            <a:r>
              <a:rPr lang="es-CL" dirty="0" smtClean="0">
                <a:latin typeface="Arial Narrow" panose="020B0606020202030204" pitchFamily="34" charset="0"/>
              </a:rPr>
              <a:t> ALGÚN BIEN, SERVICIO O PRODUCTO DETERMINADO, PARA ELLO RECURRE A UNA SERIE DE TÉCNICAS Y MÉTODOS QUE PERMITAN LA COMUNICACIÓN ENTRE EL ANUNCIANTE Y EL CONSUMIDOR.  </a:t>
            </a:r>
          </a:p>
          <a:p>
            <a:pPr indent="0" algn="just">
              <a:buNone/>
            </a:pPr>
            <a:endParaRPr lang="es-C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0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publicidad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AutoShape 2" descr="http://wuombo.com/wp-content/uploads/2015/07/Comportamiento-consumid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2" y="2348880"/>
            <a:ext cx="674829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03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Broadway" panose="04040905080B02020502" pitchFamily="82" charset="0"/>
              </a:rPr>
              <a:t>LA PROPAGANDA</a:t>
            </a:r>
            <a:endParaRPr lang="es-CL" b="1" dirty="0">
              <a:latin typeface="Broadway" panose="04040905080B020205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s-CL" dirty="0" smtClean="0">
                <a:latin typeface="Broadway" panose="04040905080B02020502" pitchFamily="82" charset="0"/>
              </a:rPr>
              <a:t>TAMBIÉN ES UN TIPO DE TEXTO ARGUMENTATIVO, EN EL QUE  PREDOMINA LA FUNCIÓN APELATIVA DEL LENGUAJE, POR LO MISMO TAMBIÉN INTENTA CONVENCER Y/O PERSUAIDR AL RECEPTOR.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3159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latin typeface="Broadway" panose="04040905080B02020502" pitchFamily="82" charset="0"/>
              </a:rPr>
              <a:t>OBJETIVO Y FINALIDAD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es-CL" dirty="0" smtClean="0">
                <a:latin typeface="Broadway" panose="04040905080B02020502" pitchFamily="82" charset="0"/>
              </a:rPr>
              <a:t>LA PROPAGANDA AL TENER UN CONTENIDO IDEOLÓGICO, INTENTA CONSEGUIR DEL RECEPTOR UNA ADHESIÓN A UNA DETERMINADA POSTURA SOCIAL, POLÍTICA Y RELIGIOSA.</a:t>
            </a:r>
            <a:r>
              <a:rPr lang="es-CL" dirty="0" smtClean="0"/>
              <a:t>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97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Broadway" panose="04040905080B02020502" pitchFamily="82" charset="0"/>
              </a:rPr>
              <a:t>EJEMPLOS</a:t>
            </a:r>
            <a:endParaRPr lang="es-CL" b="1" dirty="0">
              <a:latin typeface="Broadway" panose="04040905080B020205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r>
              <a:rPr lang="es-CL" dirty="0" smtClean="0">
                <a:latin typeface="Broadway" panose="04040905080B02020502" pitchFamily="82" charset="0"/>
              </a:rPr>
              <a:t>EN GENERAL LAS PROPAGANDAS BUSCAN CREAR EN EL RECEPTOR UNA DETERMINADA CONCIENCIA SOCIAL, FOMENTAR LA PREVENCIÓN O PROMOCIONAR UNA DETERMINADA CANDIDATURA POLÍTICA (PROPAGANDA ELECTORAL)   </a:t>
            </a:r>
            <a:endParaRPr lang="es-CL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7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propaganda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4032448" cy="30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939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Propaganda política </a:t>
            </a:r>
            <a:endParaRPr lang="es-CL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69674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524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141</TotalTime>
  <Words>652</Words>
  <Application>Microsoft Office PowerPoint</Application>
  <PresentationFormat>Presentación en pantalla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Alta costura</vt:lpstr>
      <vt:lpstr>Publicidad y propaganda </vt:lpstr>
      <vt:lpstr>LA PUBLICIDAD</vt:lpstr>
      <vt:lpstr>OBJETIVO Y FINALIDAD </vt:lpstr>
      <vt:lpstr>publicidad</vt:lpstr>
      <vt:lpstr>LA PROPAGANDA</vt:lpstr>
      <vt:lpstr>OBJETIVO Y FINALIDAD </vt:lpstr>
      <vt:lpstr>EJEMPLOS</vt:lpstr>
      <vt:lpstr>propaganda</vt:lpstr>
      <vt:lpstr>Propaganda política </vt:lpstr>
      <vt:lpstr>EL RECEPTOR DE La publicidad </vt:lpstr>
      <vt:lpstr>Efectos de la publicidad</vt:lpstr>
      <vt:lpstr>Recursos publicitarios</vt:lpstr>
      <vt:lpstr>Anhelos más preciados </vt:lpstr>
      <vt:lpstr>Aspectos en los que influye la publicidad </vt:lpstr>
      <vt:lpstr>Presentación de PowerPoint</vt:lpstr>
      <vt:lpstr>Publicidad y estereotipos</vt:lpstr>
      <vt:lpstr>Ecuación simple </vt:lpstr>
      <vt:lpstr>ESTEREOTIPOS</vt:lpstr>
      <vt:lpstr>SOCIALES</vt:lpstr>
      <vt:lpstr>Presentación de PowerPoint</vt:lpstr>
      <vt:lpstr>ÉTNICOS</vt:lpstr>
      <vt:lpstr>Presentación de PowerPoint</vt:lpstr>
      <vt:lpstr>SEXISTAs (DE GÉNERO) </vt:lpstr>
      <vt:lpstr>Presentación de PowerPoint</vt:lpstr>
      <vt:lpstr>ETARIOs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Publicidad y propaganda</dc:title>
  <dc:creator>Edgardo Silva</dc:creator>
  <cp:lastModifiedBy>Edgardo Silva</cp:lastModifiedBy>
  <cp:revision>24</cp:revision>
  <dcterms:created xsi:type="dcterms:W3CDTF">2016-07-26T15:33:16Z</dcterms:created>
  <dcterms:modified xsi:type="dcterms:W3CDTF">2018-08-27T12:06:27Z</dcterms:modified>
</cp:coreProperties>
</file>