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5" r:id="rId2"/>
  </p:sldMasterIdLst>
  <p:notesMasterIdLst>
    <p:notesMasterId r:id="rId20"/>
  </p:notesMasterIdLst>
  <p:sldIdLst>
    <p:sldId id="329" r:id="rId3"/>
    <p:sldId id="612" r:id="rId4"/>
    <p:sldId id="654" r:id="rId5"/>
    <p:sldId id="653" r:id="rId6"/>
    <p:sldId id="655" r:id="rId7"/>
    <p:sldId id="641" r:id="rId8"/>
    <p:sldId id="614" r:id="rId9"/>
    <p:sldId id="618" r:id="rId10"/>
    <p:sldId id="656" r:id="rId11"/>
    <p:sldId id="633" r:id="rId12"/>
    <p:sldId id="634" r:id="rId13"/>
    <p:sldId id="642" r:id="rId14"/>
    <p:sldId id="644" r:id="rId15"/>
    <p:sldId id="652" r:id="rId16"/>
    <p:sldId id="657" r:id="rId17"/>
    <p:sldId id="658" r:id="rId18"/>
    <p:sldId id="660" r:id="rId19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4">
          <p15:clr>
            <a:srgbClr val="A4A3A4"/>
          </p15:clr>
        </p15:guide>
        <p15:guide id="2" pos="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202"/>
    <a:srgbClr val="3312FA"/>
    <a:srgbClr val="008000"/>
    <a:srgbClr val="FF9900"/>
    <a:srgbClr val="005FA1"/>
    <a:srgbClr val="FE454A"/>
    <a:srgbClr val="404040"/>
    <a:srgbClr val="808080"/>
    <a:srgbClr val="CCCCCC"/>
    <a:srgbClr val="E17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93256" autoAdjust="0"/>
  </p:normalViewPr>
  <p:slideViewPr>
    <p:cSldViewPr snapToObjects="1">
      <p:cViewPr>
        <p:scale>
          <a:sx n="75" d="100"/>
          <a:sy n="75" d="100"/>
        </p:scale>
        <p:origin x="-1374" y="-60"/>
      </p:cViewPr>
      <p:guideLst>
        <p:guide orient="horz" pos="-4"/>
        <p:guide pos="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BE0B818-A4FB-47D9-85BE-7F80F28C0467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69FA5EC-F3AB-4665-8F3A-53E6975B28B8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85861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88F051B-B13E-4BBD-BF25-D1FA03617D6C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5170C-3FE2-49EC-BE66-9601AFCA11C1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247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B2C4E1-8CF5-49C1-98A2-468898BB075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143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69EBE0-4EA0-4F69-969A-57CAD8D3A7C9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733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84EF07-07FE-4AE8-97E1-74FE5A6B9E8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9354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0"/>
            <a:ext cx="2019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16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701E427-7328-409B-A212-B8CEFC9436AD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745491B-54D7-4AFF-8AF6-D978F1E22A42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729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44EEDA7-D90F-406F-9059-11E731B87A41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6BB597-5929-4748-BEDA-C3CF84605DE2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0467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74168E4-FFD2-4AEB-880F-01BB9E5BDFE2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91B1645-5CC2-4DCB-817A-3716FC6ED25D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013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21D5905-8DB5-422F-BCD9-44494BC78AEA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5D9D4CC-7463-4CA8-ABBC-88D788448E5A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076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F112098-D7C0-4838-9DBD-57347CE54D77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45E7EA1-A09B-4E0C-8ABF-E825BACBD6C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5904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0EE3358-9A35-4993-974A-D991FA6B1450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C981C84-8D61-4824-B07D-D303645C32D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0412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163EAD-96AE-4EE9-AD17-D3409A167A3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6166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807AC06-185B-4644-AFB7-B3AF49C9D030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6361AA1-0761-4860-8C93-8A45F2D41F2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3872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5D9E054-F6E7-4F2C-B202-AEE3424B3A22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B685715-094C-4002-B518-6E3584B7CBF0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4831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29B7574-20E3-4120-A01D-575A5F416648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B5A9D4C-C188-4A23-A255-0C1C5B171634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4777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A53E0FA-B730-4B24-BF94-E38BF63BB1B3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3D18882-5DCA-4A42-8EE3-C37D6077A86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2321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BA6245C-A29C-49AF-B5AA-AA119AE942BD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29FE267-9D6C-4551-A9FA-B509780F8A1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950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21699EA-9C3A-4A63-88F0-5064086DEC31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8F34E-22D4-4B05-9F04-F5879BDC88C0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9346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51BC0E3-D72A-41A7-AFBF-9FD5C05544D3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8BFD4-9EC3-4D91-896E-EA4953B42B6C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2327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09B2C75-4B99-4BD8-BC17-9D4914A23A33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9A165-1370-40E7-8690-8AB78BA55267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1703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4940D2-D6C8-4B44-A4B5-898EF5EA03DD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02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7D0C8-0347-4D9D-9536-D062C25733C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3546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D7603-24F6-4CC8-8CC9-7843EF8984A6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0360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2E35F7-47A1-4546-ACC6-A2B3422A2835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02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text styles</a:t>
            </a:r>
          </a:p>
          <a:p>
            <a:pPr lvl="1"/>
            <a:r>
              <a:rPr lang="en-US" altLang="es-CL"/>
              <a:t>Second level</a:t>
            </a:r>
          </a:p>
          <a:p>
            <a:pPr lvl="2"/>
            <a:r>
              <a:rPr lang="en-US" altLang="es-CL"/>
              <a:t>Third level</a:t>
            </a:r>
          </a:p>
          <a:p>
            <a:pPr lvl="3"/>
            <a:r>
              <a:rPr lang="en-US" altLang="es-CL"/>
              <a:t>Fourth level</a:t>
            </a:r>
          </a:p>
          <a:p>
            <a:pPr lvl="4"/>
            <a:r>
              <a:rPr lang="en-US" altLang="es-CL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fld id="{9D8C6886-1649-4059-8E44-33C976FD6060}" type="slidenum">
              <a:rPr lang="en-US" altLang="es-CL"/>
              <a:pPr/>
              <a:t>‹Nº›</a:t>
            </a:fld>
            <a:endParaRPr lang="en-US" altLang="es-CL"/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57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391" r:id="rId12"/>
    <p:sldLayoutId id="214748441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3075" name="Rectangle 13"/>
          <p:cNvSpPr>
            <a:spLocks noChangeArrowheads="1"/>
          </p:cNvSpPr>
          <p:nvPr userDrawn="1"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3076" name="Group 11"/>
          <p:cNvGrpSpPr>
            <a:grpSpLocks/>
          </p:cNvGrpSpPr>
          <p:nvPr userDrawn="1"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-128"/>
              </a:endParaRPr>
            </a:p>
          </p:txBody>
        </p:sp>
        <p:pic>
          <p:nvPicPr>
            <p:cNvPr id="3081" name="Picture 1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2"/>
          <p:cNvSpPr>
            <a:spLocks noChangeArrowheads="1"/>
          </p:cNvSpPr>
          <p:nvPr userDrawn="1"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s-ES" altLang="es-C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sal.cl/nuevo-coronavirus-2019-ncov/informe-tecnico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3 Marcador de contenido"/>
          <p:cNvSpPr>
            <a:spLocks noGrp="1"/>
          </p:cNvSpPr>
          <p:nvPr>
            <p:ph sz="quarter" idx="11"/>
          </p:nvPr>
        </p:nvSpPr>
        <p:spPr>
          <a:xfrm>
            <a:off x="447675" y="2551338"/>
            <a:ext cx="8345488" cy="2376264"/>
          </a:xfrm>
        </p:spPr>
        <p:txBody>
          <a:bodyPr anchor="ctr">
            <a:normAutofit/>
          </a:bodyPr>
          <a:lstStyle/>
          <a:p>
            <a:pPr algn="ctr"/>
            <a:r>
              <a:rPr lang="es-ES" sz="3200" dirty="0" smtClean="0">
                <a:solidFill>
                  <a:srgbClr val="3312FA"/>
                </a:solidFill>
                <a:latin typeface="Candara"/>
                <a:ea typeface="Tahoma" panose="020B0604030504040204" pitchFamily="34" charset="0"/>
                <a:cs typeface="Candara"/>
              </a:rPr>
              <a:t>COVID-19</a:t>
            </a:r>
            <a:endParaRPr lang="es-ES" sz="3200" dirty="0">
              <a:solidFill>
                <a:srgbClr val="3312FA"/>
              </a:solidFill>
              <a:latin typeface="Candara"/>
              <a:ea typeface="Tahoma" panose="020B0604030504040204" pitchFamily="34" charset="0"/>
              <a:cs typeface="Candara"/>
            </a:endParaRPr>
          </a:p>
          <a:p>
            <a:pPr algn="ctr"/>
            <a:r>
              <a:rPr lang="es-ES" sz="3900" i="1" dirty="0" smtClean="0">
                <a:solidFill>
                  <a:srgbClr val="3312FA"/>
                </a:solidFill>
                <a:latin typeface="+mn-lt"/>
                <a:ea typeface="Tahoma" panose="020B0604030504040204" pitchFamily="34" charset="0"/>
                <a:cs typeface="Candara"/>
              </a:rPr>
              <a:t>¿Cómo prevenir la transmisión de esta infección? </a:t>
            </a:r>
          </a:p>
          <a:p>
            <a:pPr algn="ctr"/>
            <a:endParaRPr lang="es-ES" sz="3900" i="1" dirty="0" smtClean="0">
              <a:solidFill>
                <a:srgbClr val="3312FA"/>
              </a:solidFill>
              <a:latin typeface="+mn-lt"/>
              <a:ea typeface="Tahoma" panose="020B0604030504040204" pitchFamily="34" charset="0"/>
              <a:cs typeface="Candara"/>
            </a:endParaRPr>
          </a:p>
        </p:txBody>
      </p:sp>
      <p:sp>
        <p:nvSpPr>
          <p:cNvPr id="28675" name="CuadroTexto 1"/>
          <p:cNvSpPr txBox="1">
            <a:spLocks noChangeArrowheads="1"/>
          </p:cNvSpPr>
          <p:nvPr/>
        </p:nvSpPr>
        <p:spPr bwMode="auto">
          <a:xfrm>
            <a:off x="4325052" y="5631692"/>
            <a:ext cx="4818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r>
              <a:rPr lang="es-ES_tradnl" altLang="es-CL" sz="1600" dirty="0">
                <a:solidFill>
                  <a:srgbClr val="1F497D"/>
                </a:solidFill>
                <a:latin typeface="Candara" panose="020E0502030303020204" pitchFamily="34" charset="0"/>
                <a:sym typeface="Verdana" panose="020B0604030504040204" pitchFamily="34" charset="0"/>
              </a:rPr>
              <a:t>Unidad Epidemiología.</a:t>
            </a:r>
          </a:p>
          <a:p>
            <a:r>
              <a:rPr lang="es-ES_tradnl" altLang="es-CL" sz="1600" dirty="0">
                <a:solidFill>
                  <a:srgbClr val="1F497D"/>
                </a:solidFill>
                <a:latin typeface="Candara" panose="020E0502030303020204" pitchFamily="34" charset="0"/>
                <a:sym typeface="Verdana" panose="020B0604030504040204" pitchFamily="34" charset="0"/>
              </a:rPr>
              <a:t>Departamento Salud Pública y Planificación Sanitaria</a:t>
            </a:r>
          </a:p>
          <a:p>
            <a:r>
              <a:rPr lang="es-ES_tradnl" altLang="es-CL" sz="1600" dirty="0">
                <a:solidFill>
                  <a:srgbClr val="1F497D"/>
                </a:solidFill>
                <a:latin typeface="Candara" panose="020E0502030303020204" pitchFamily="34" charset="0"/>
                <a:sym typeface="Verdana" panose="020B0604030504040204" pitchFamily="34" charset="0"/>
              </a:rPr>
              <a:t>SEREMI de Salud Región Coquimbo</a:t>
            </a:r>
            <a:endParaRPr lang="es-ES" altLang="es-CL" sz="1600" dirty="0">
              <a:solidFill>
                <a:srgbClr val="376092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04" y="0"/>
            <a:ext cx="246299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higiene de m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578162" cy="76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51520" y="1700808"/>
            <a:ext cx="1512168" cy="1848401"/>
            <a:chOff x="251520" y="1700808"/>
            <a:chExt cx="1512168" cy="1848401"/>
          </a:xfrm>
        </p:grpSpPr>
        <p:sp>
          <p:nvSpPr>
            <p:cNvPr id="2" name="CuadroTexto 1"/>
            <p:cNvSpPr txBox="1"/>
            <p:nvPr/>
          </p:nvSpPr>
          <p:spPr>
            <a:xfrm>
              <a:off x="251520" y="1700808"/>
              <a:ext cx="151216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x-none" dirty="0" smtClean="0"/>
                <a:t>40 segundos</a:t>
              </a:r>
              <a:endParaRPr lang="es-CL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251520" y="2348880"/>
              <a:ext cx="1512168" cy="120032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 smtClean="0"/>
                <a:t>Manos sin anillos, relojes ni pulseras</a:t>
              </a:r>
              <a:endParaRPr lang="es-CL" dirty="0"/>
            </a:p>
          </p:txBody>
        </p:sp>
      </p:grpSp>
    </p:spTree>
    <p:extLst>
      <p:ext uri="{BB962C8B-B14F-4D97-AF65-F5344CB8AC3E}">
        <p14:creationId xmlns:p14="http://schemas.microsoft.com/office/powerpoint/2010/main" val="22722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higiene de m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0012"/>
            <a:ext cx="5544616" cy="75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77888" y="1712775"/>
            <a:ext cx="1512168" cy="1848401"/>
            <a:chOff x="251520" y="1700808"/>
            <a:chExt cx="1512168" cy="1848401"/>
          </a:xfrm>
        </p:grpSpPr>
        <p:sp>
          <p:nvSpPr>
            <p:cNvPr id="4" name="CuadroTexto 3"/>
            <p:cNvSpPr txBox="1"/>
            <p:nvPr/>
          </p:nvSpPr>
          <p:spPr>
            <a:xfrm>
              <a:off x="251520" y="1700808"/>
              <a:ext cx="151216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x-none" dirty="0" smtClean="0"/>
                <a:t>20 segundos</a:t>
              </a:r>
              <a:endParaRPr lang="es-CL" dirty="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251520" y="2348880"/>
              <a:ext cx="1512168" cy="120032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 smtClean="0"/>
                <a:t>Manos sin anillos, relojes ni pulseras</a:t>
              </a:r>
              <a:endParaRPr lang="es-CL" dirty="0"/>
            </a:p>
          </p:txBody>
        </p:sp>
      </p:grpSp>
    </p:spTree>
    <p:extLst>
      <p:ext uri="{BB962C8B-B14F-4D97-AF65-F5344CB8AC3E}">
        <p14:creationId xmlns:p14="http://schemas.microsoft.com/office/powerpoint/2010/main" val="26324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30475" y="419417"/>
            <a:ext cx="8164513" cy="612304"/>
          </a:xfrm>
        </p:spPr>
        <p:txBody>
          <a:bodyPr/>
          <a:lstStyle/>
          <a:p>
            <a:r>
              <a:rPr lang="x-none" dirty="0" smtClean="0"/>
              <a:t>Cómo limpiar y desinfectar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567542" y="1209910"/>
            <a:ext cx="4536504" cy="1807021"/>
          </a:xfrm>
        </p:spPr>
        <p:txBody>
          <a:bodyPr/>
          <a:lstStyle/>
          <a:p>
            <a:r>
              <a:rPr lang="x-none" dirty="0" smtClean="0"/>
              <a:t>Utilizar EPP</a:t>
            </a:r>
          </a:p>
          <a:p>
            <a:r>
              <a:rPr lang="x-none" dirty="0"/>
              <a:t>R</a:t>
            </a:r>
            <a:r>
              <a:rPr lang="x-none" dirty="0" smtClean="0"/>
              <a:t>etirar restos de materia orgánica, limpiar con agua y detergente/jabón (paño limpio). Enjuagar.</a:t>
            </a:r>
          </a:p>
          <a:p>
            <a:r>
              <a:rPr lang="x-none" dirty="0" smtClean="0"/>
              <a:t>Aplicar desinfectante sobre superficie limpia, con paño limpio, frotando.</a:t>
            </a:r>
          </a:p>
          <a:p>
            <a:r>
              <a:rPr lang="x-none" dirty="0" smtClean="0"/>
              <a:t>Esperar secar.</a:t>
            </a:r>
            <a:endParaRPr lang="es-CL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7544" y="3922022"/>
            <a:ext cx="3744416" cy="21602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Puede utilizarse desinfectante de uso habitual. Ejemplo: cloro</a:t>
            </a:r>
            <a:endParaRPr lang="es-CL" dirty="0"/>
          </a:p>
        </p:txBody>
      </p:sp>
      <p:sp>
        <p:nvSpPr>
          <p:cNvPr id="9" name="CuadroTexto 8"/>
          <p:cNvSpPr txBox="1"/>
          <p:nvPr/>
        </p:nvSpPr>
        <p:spPr>
          <a:xfrm>
            <a:off x="4412732" y="4447485"/>
            <a:ext cx="220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Tener cuidado con la dilución correcta y mantención del desinfectante.</a:t>
            </a:r>
            <a:endParaRPr lang="es-CL" dirty="0"/>
          </a:p>
        </p:txBody>
      </p:sp>
      <p:pic>
        <p:nvPicPr>
          <p:cNvPr id="1026" name="Picture 2" descr="Resultado de imagen para importa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95341"/>
            <a:ext cx="2177463" cy="266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lamada de nube 1"/>
          <p:cNvSpPr/>
          <p:nvPr/>
        </p:nvSpPr>
        <p:spPr>
          <a:xfrm>
            <a:off x="5049079" y="1803032"/>
            <a:ext cx="3384376" cy="1872208"/>
          </a:xfrm>
          <a:prstGeom prst="cloudCallout">
            <a:avLst>
              <a:gd name="adj1" fmla="val 43404"/>
              <a:gd name="adj2" fmla="val 83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Un desinfectante sólo es efectivo sobre una superficie limpia.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111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5536" y="549275"/>
            <a:ext cx="7768977" cy="746125"/>
          </a:xfrm>
        </p:spPr>
        <p:txBody>
          <a:bodyPr/>
          <a:lstStyle/>
          <a:p>
            <a:r>
              <a:rPr lang="x-none" dirty="0" smtClean="0"/>
              <a:t>Ejemplo de diluciones de cloro a 1000 ppm</a:t>
            </a:r>
            <a:endParaRPr lang="es-CL" dirty="0"/>
          </a:p>
        </p:txBody>
      </p:sp>
      <p:pic>
        <p:nvPicPr>
          <p:cNvPr id="2050" name="Picture 2" descr="Resultado de imagen para clo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a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32620"/>
            <a:ext cx="2432992" cy="12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527884" y="25025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100 cc</a:t>
            </a:r>
            <a:endParaRPr lang="es-C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35724" y="2368947"/>
            <a:ext cx="1321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 smtClean="0">
                <a:solidFill>
                  <a:schemeClr val="bg1"/>
                </a:solidFill>
              </a:rPr>
              <a:t>900 cc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23528" y="1295400"/>
            <a:ext cx="1656184" cy="54942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Cloro domestico</a:t>
            </a:r>
            <a:endParaRPr lang="es-CL" dirty="0"/>
          </a:p>
        </p:txBody>
      </p:sp>
      <p:sp>
        <p:nvSpPr>
          <p:cNvPr id="17" name="Llamada de nube 16"/>
          <p:cNvSpPr/>
          <p:nvPr/>
        </p:nvSpPr>
        <p:spPr>
          <a:xfrm>
            <a:off x="1223628" y="3330352"/>
            <a:ext cx="3384376" cy="1872208"/>
          </a:xfrm>
          <a:prstGeom prst="cloudCallout">
            <a:avLst>
              <a:gd name="adj1" fmla="val 58292"/>
              <a:gd name="adj2" fmla="val 441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Para desinfectar le recomendamos usar cloro diluido</a:t>
            </a:r>
            <a:endParaRPr lang="es-CL" dirty="0"/>
          </a:p>
        </p:txBody>
      </p:sp>
      <p:pic>
        <p:nvPicPr>
          <p:cNvPr id="18" name="Picture 8" descr="Resultado de imagen para limpieza y desinfecci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86" y="4266456"/>
            <a:ext cx="2472209" cy="23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Precauciones con el uso de cloro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400" y="1477963"/>
            <a:ext cx="8177213" cy="2959149"/>
          </a:xfrm>
        </p:spPr>
        <p:txBody>
          <a:bodyPr/>
          <a:lstStyle/>
          <a:p>
            <a:r>
              <a:rPr lang="x-none" dirty="0" smtClean="0"/>
              <a:t>Es irritante y tóxico.</a:t>
            </a:r>
          </a:p>
          <a:p>
            <a:r>
              <a:rPr lang="x-none" dirty="0" smtClean="0"/>
              <a:t>Evitar la exposición al calor, la luz.</a:t>
            </a:r>
          </a:p>
          <a:p>
            <a:r>
              <a:rPr lang="x-none" dirty="0" smtClean="0"/>
              <a:t>No mezclar con otros productos. No se mezcla con detergente o jabón.</a:t>
            </a:r>
          </a:p>
          <a:p>
            <a:r>
              <a:rPr lang="x-none" dirty="0" smtClean="0"/>
              <a:t>Contenedores opacos ayudan a prevenir la descomposición de la solución.</a:t>
            </a:r>
          </a:p>
          <a:p>
            <a:r>
              <a:rPr lang="x-none" dirty="0" smtClean="0"/>
              <a:t>Cierre hermético. Sin tapa disminuye su inestabilidad química.</a:t>
            </a:r>
          </a:p>
          <a:p>
            <a:r>
              <a:rPr lang="x-none" dirty="0" smtClean="0"/>
              <a:t>Etiqueta con especificación clara de concentración del producto.</a:t>
            </a:r>
          </a:p>
          <a:p>
            <a:r>
              <a:rPr lang="x-none" dirty="0" smtClean="0"/>
              <a:t>Almacenar lejos del calor y rayos solares.</a:t>
            </a:r>
          </a:p>
        </p:txBody>
      </p:sp>
    </p:spTree>
    <p:extLst>
      <p:ext uri="{BB962C8B-B14F-4D97-AF65-F5344CB8AC3E}">
        <p14:creationId xmlns:p14="http://schemas.microsoft.com/office/powerpoint/2010/main" val="14734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/>
          <a:lstStyle/>
          <a:p>
            <a:pPr algn="ctr"/>
            <a:r>
              <a:rPr lang="x-none" dirty="0" smtClean="0"/>
              <a:t>El rol más importante esta en la transmisión directa entre persona y persona</a:t>
            </a:r>
            <a:endParaRPr lang="es-C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541402" y="5110065"/>
            <a:ext cx="6400800" cy="1752600"/>
          </a:xfrm>
        </p:spPr>
        <p:txBody>
          <a:bodyPr/>
          <a:lstStyle/>
          <a:p>
            <a:r>
              <a:rPr lang="x-none" dirty="0" smtClean="0"/>
              <a:t>La transmisión mediante objetos es menor</a:t>
            </a:r>
            <a:endParaRPr lang="es-CL" dirty="0"/>
          </a:p>
        </p:txBody>
      </p:sp>
      <p:pic>
        <p:nvPicPr>
          <p:cNvPr id="6" name="Picture 6" descr="Resultado de imagen para CONTA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3094021" cy="23042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7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26" y="31359"/>
            <a:ext cx="4537566" cy="60500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16216" y="3901698"/>
            <a:ext cx="210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httpp://salute.gov.it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8181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059096" cy="377522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5576" y="5052159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https://www.minsal.cl/nuevo-coronavirus-2019-ncov/informe-tecnico/</a:t>
            </a:r>
            <a:endParaRPr kumimoji="0" lang="es-H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1"/>
          </p:nvPr>
        </p:nvSpPr>
        <p:spPr>
          <a:xfrm>
            <a:off x="2627784" y="260648"/>
            <a:ext cx="5956300" cy="1027545"/>
          </a:xfrm>
        </p:spPr>
        <p:txBody>
          <a:bodyPr/>
          <a:lstStyle/>
          <a:p>
            <a:r>
              <a:rPr lang="x-none" dirty="0" smtClean="0"/>
              <a:t>Qué revisaremos en esta presentación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259632" y="2276872"/>
            <a:ext cx="6840760" cy="3528392"/>
          </a:xfrm>
        </p:spPr>
        <p:txBody>
          <a:bodyPr/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x-none" dirty="0" smtClean="0"/>
              <a:t>¿Qué tipo de agente infeccioso es el COVID-19?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x-none" dirty="0" smtClean="0"/>
              <a:t>¿De qué pueden enfermar las personas infectadas?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x-none" dirty="0" smtClean="0"/>
              <a:t>¿Cuáles son las medidas preventivas generales?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x-none" dirty="0" smtClean="0"/>
              <a:t>Medidas de prevención en puntos de entrada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x-none" dirty="0" smtClean="0"/>
              <a:t>EPP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x-none" dirty="0" smtClean="0"/>
              <a:t>Aseo de superficies</a:t>
            </a:r>
          </a:p>
          <a:p>
            <a:endParaRPr lang="x-none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12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2400" y="476672"/>
            <a:ext cx="8164513" cy="818728"/>
          </a:xfrm>
        </p:spPr>
        <p:txBody>
          <a:bodyPr/>
          <a:lstStyle/>
          <a:p>
            <a:r>
              <a:rPr lang="x-none" dirty="0"/>
              <a:t>¿Qué tipo de agente infeccioso es </a:t>
            </a:r>
            <a:r>
              <a:rPr lang="x-none" dirty="0" smtClean="0"/>
              <a:t>el COVID-19?</a:t>
            </a:r>
            <a:r>
              <a:rPr lang="x-none" dirty="0"/>
              <a:t/>
            </a:r>
            <a:br>
              <a:rPr lang="x-none" dirty="0"/>
            </a:br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5536" y="1494225"/>
            <a:ext cx="8177213" cy="748469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/>
              <a:t>Los coronavirus son una amplia familia de virus que se encuentran tanto ‎en animales como en humanos. </a:t>
            </a:r>
            <a:endParaRPr lang="es-CL" dirty="0" smtClean="0"/>
          </a:p>
          <a:p>
            <a:pPr marL="0" indent="0" algn="just">
              <a:buNone/>
            </a:pPr>
            <a:endParaRPr lang="es-CL" dirty="0"/>
          </a:p>
        </p:txBody>
      </p:sp>
      <p:grpSp>
        <p:nvGrpSpPr>
          <p:cNvPr id="2" name="Grupo 1"/>
          <p:cNvGrpSpPr/>
          <p:nvPr/>
        </p:nvGrpSpPr>
        <p:grpSpPr>
          <a:xfrm>
            <a:off x="395536" y="2708920"/>
            <a:ext cx="8352928" cy="3168352"/>
            <a:chOff x="395536" y="1817078"/>
            <a:chExt cx="8352928" cy="3168352"/>
          </a:xfrm>
        </p:grpSpPr>
        <p:sp>
          <p:nvSpPr>
            <p:cNvPr id="8" name="Rectángulo 7"/>
            <p:cNvSpPr/>
            <p:nvPr/>
          </p:nvSpPr>
          <p:spPr>
            <a:xfrm>
              <a:off x="395536" y="1817078"/>
              <a:ext cx="8352928" cy="3168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3901592" y="2385591"/>
              <a:ext cx="4572000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s-CL" b="1" dirty="0">
                  <a:solidFill>
                    <a:schemeClr val="bg1"/>
                  </a:solidFill>
                </a:rPr>
                <a:t> </a:t>
              </a:r>
              <a:r>
                <a:rPr lang="es-CL" b="1" dirty="0" smtClean="0">
                  <a:solidFill>
                    <a:schemeClr val="bg1"/>
                  </a:solidFill>
                </a:rPr>
                <a:t>El nuevo </a:t>
              </a:r>
              <a:r>
                <a:rPr lang="es-CL" b="1" dirty="0">
                  <a:solidFill>
                    <a:schemeClr val="bg1"/>
                  </a:solidFill>
                </a:rPr>
                <a:t>coronavirus </a:t>
              </a:r>
              <a:r>
                <a:rPr lang="es-CL" b="1" dirty="0" smtClean="0">
                  <a:solidFill>
                    <a:schemeClr val="bg1"/>
                  </a:solidFill>
                </a:rPr>
                <a:t>(COVID-19) </a:t>
              </a:r>
              <a:r>
                <a:rPr lang="es-CL" b="1" dirty="0">
                  <a:solidFill>
                    <a:schemeClr val="bg1"/>
                  </a:solidFill>
                </a:rPr>
                <a:t>es una nueva cepa de coronavirus que no ‎se había identificado previamente en el ser humano</a:t>
              </a:r>
              <a:r>
                <a:rPr lang="es-CL" b="1" dirty="0" smtClean="0">
                  <a:solidFill>
                    <a:schemeClr val="bg1"/>
                  </a:solidFill>
                </a:rPr>
                <a:t>.</a:t>
              </a:r>
            </a:p>
            <a:p>
              <a:pPr algn="just"/>
              <a:endParaRPr lang="es-CL" b="1" dirty="0">
                <a:solidFill>
                  <a:schemeClr val="bg1"/>
                </a:solidFill>
              </a:endParaRPr>
            </a:p>
            <a:p>
              <a:pPr algn="just"/>
              <a:r>
                <a:rPr lang="es-CL" b="1" dirty="0" smtClean="0">
                  <a:solidFill>
                    <a:schemeClr val="bg1"/>
                  </a:solidFill>
                </a:rPr>
                <a:t>Primera vez detectado Wuhan </a:t>
              </a:r>
              <a:r>
                <a:rPr lang="es-CL" b="1" dirty="0">
                  <a:solidFill>
                    <a:schemeClr val="bg1"/>
                  </a:solidFill>
                </a:rPr>
                <a:t>(China) ‎en diciembre de 2019.‎</a:t>
              </a: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120" y="2286956"/>
              <a:ext cx="2976330" cy="22322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43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78313" y="215161"/>
            <a:ext cx="3456384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Los virus son elementos intermedios entre los seres vivos y la materia inerte</a:t>
            </a:r>
            <a:endParaRPr lang="es-CL" dirty="0"/>
          </a:p>
        </p:txBody>
      </p:sp>
      <p:sp>
        <p:nvSpPr>
          <p:cNvPr id="5" name="Elipse 4"/>
          <p:cNvSpPr/>
          <p:nvPr/>
        </p:nvSpPr>
        <p:spPr>
          <a:xfrm>
            <a:off x="611560" y="1790450"/>
            <a:ext cx="2664296" cy="22322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Estructura viral con envoltura</a:t>
            </a:r>
            <a:endParaRPr lang="es-CL" dirty="0"/>
          </a:p>
        </p:txBody>
      </p:sp>
      <p:sp>
        <p:nvSpPr>
          <p:cNvPr id="6" name="Elipse 5"/>
          <p:cNvSpPr/>
          <p:nvPr/>
        </p:nvSpPr>
        <p:spPr>
          <a:xfrm>
            <a:off x="5976156" y="1833582"/>
            <a:ext cx="2664296" cy="22322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Estructura viral sin envoltura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323527" y="4147577"/>
            <a:ext cx="3456384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Fáciles de eliminar con desinfectantes comunes </a:t>
            </a:r>
            <a:endParaRPr lang="es-CL" dirty="0"/>
          </a:p>
        </p:txBody>
      </p:sp>
      <p:sp>
        <p:nvSpPr>
          <p:cNvPr id="8" name="Rectángulo 7"/>
          <p:cNvSpPr/>
          <p:nvPr/>
        </p:nvSpPr>
        <p:spPr>
          <a:xfrm>
            <a:off x="5580112" y="4147577"/>
            <a:ext cx="3456384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Resistentes a los desinfectantes comunes</a:t>
            </a:r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56996" y="5186336"/>
            <a:ext cx="316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</a:t>
            </a:r>
            <a:r>
              <a:rPr lang="x-non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COVID-19</a:t>
            </a:r>
            <a:endPara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955873" y="5447946"/>
            <a:ext cx="2988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</a:t>
            </a:r>
            <a:r>
              <a:rPr lang="x-non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Rotavirus</a:t>
            </a:r>
            <a:endPara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 abajo 16"/>
          <p:cNvSpPr/>
          <p:nvPr/>
        </p:nvSpPr>
        <p:spPr>
          <a:xfrm rot="2221021">
            <a:off x="2289973" y="945003"/>
            <a:ext cx="432048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Flecha abajo 17"/>
          <p:cNvSpPr/>
          <p:nvPr/>
        </p:nvSpPr>
        <p:spPr>
          <a:xfrm rot="19512649">
            <a:off x="6681175" y="966782"/>
            <a:ext cx="432048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/>
          <p:cNvSpPr txBox="1"/>
          <p:nvPr/>
        </p:nvSpPr>
        <p:spPr>
          <a:xfrm>
            <a:off x="456996" y="5877272"/>
            <a:ext cx="38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i="1" dirty="0" smtClean="0"/>
              <a:t>Sobrevive horas en el ambiente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8340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70583" y="2065108"/>
            <a:ext cx="2232248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Periodo de incubación</a:t>
            </a:r>
            <a:endParaRPr lang="es-CL" dirty="0"/>
          </a:p>
        </p:txBody>
      </p:sp>
      <p:sp>
        <p:nvSpPr>
          <p:cNvPr id="4" name="Rectángulo 3"/>
          <p:cNvSpPr/>
          <p:nvPr/>
        </p:nvSpPr>
        <p:spPr>
          <a:xfrm>
            <a:off x="6675039" y="2060848"/>
            <a:ext cx="1872208" cy="5346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Vivo </a:t>
            </a:r>
            <a:r>
              <a:rPr lang="x-non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96,6%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02831" y="2065107"/>
            <a:ext cx="1872208" cy="48721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/>
              <a:t>Enfermo no grave 85%</a:t>
            </a:r>
            <a:endParaRPr lang="es-CL" sz="1400" dirty="0"/>
          </a:p>
        </p:txBody>
      </p:sp>
      <p:sp>
        <p:nvSpPr>
          <p:cNvPr id="6" name="Rectángulo 5"/>
          <p:cNvSpPr/>
          <p:nvPr/>
        </p:nvSpPr>
        <p:spPr>
          <a:xfrm>
            <a:off x="698375" y="2065108"/>
            <a:ext cx="1872208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Sano</a:t>
            </a:r>
            <a:endParaRPr lang="es-CL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2591069" y="1196752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2376160" y="1916832"/>
            <a:ext cx="429818" cy="43204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/>
          <p:cNvSpPr txBox="1"/>
          <p:nvPr/>
        </p:nvSpPr>
        <p:spPr>
          <a:xfrm>
            <a:off x="5108287" y="800522"/>
            <a:ext cx="117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 smtClean="0"/>
              <a:t>Casos</a:t>
            </a:r>
            <a:endParaRPr lang="es-CL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5743463" y="1340768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005319" y="858379"/>
            <a:ext cx="117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Infección </a:t>
            </a:r>
            <a:endParaRPr lang="es-CL" dirty="0"/>
          </a:p>
        </p:txBody>
      </p:sp>
      <p:sp>
        <p:nvSpPr>
          <p:cNvPr id="17" name="Cerrar llave 16"/>
          <p:cNvSpPr/>
          <p:nvPr/>
        </p:nvSpPr>
        <p:spPr>
          <a:xfrm rot="5400000">
            <a:off x="5400906" y="2539966"/>
            <a:ext cx="601417" cy="21931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/>
          <p:cNvSpPr txBox="1"/>
          <p:nvPr/>
        </p:nvSpPr>
        <p:spPr>
          <a:xfrm>
            <a:off x="3120528" y="3293903"/>
            <a:ext cx="148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2</a:t>
            </a:r>
            <a:r>
              <a:rPr lang="x-none" dirty="0" smtClean="0"/>
              <a:t> a 14 días</a:t>
            </a:r>
            <a:endParaRPr lang="es-CL" dirty="0"/>
          </a:p>
        </p:txBody>
      </p:sp>
      <p:sp>
        <p:nvSpPr>
          <p:cNvPr id="21" name="Cerrar llave 20"/>
          <p:cNvSpPr/>
          <p:nvPr/>
        </p:nvSpPr>
        <p:spPr>
          <a:xfrm rot="5400000">
            <a:off x="3557970" y="2001991"/>
            <a:ext cx="601417" cy="21931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/>
          <p:cNvSpPr txBox="1"/>
          <p:nvPr/>
        </p:nvSpPr>
        <p:spPr>
          <a:xfrm>
            <a:off x="3923928" y="4005064"/>
            <a:ext cx="3312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dirty="0" smtClean="0"/>
              <a:t>Se desconoce periodo exacto en que los casos son capaces de propagar el virus. Se sabe que la transmisión ocurre principalmente durante el periodo de síntomas</a:t>
            </a:r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6675039" y="2595452"/>
            <a:ext cx="1872208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7380312" y="264993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 smtClean="0"/>
              <a:t>Fallecido 3,4% </a:t>
            </a:r>
            <a:endParaRPr lang="es-CL" sz="1600" dirty="0"/>
          </a:p>
        </p:txBody>
      </p:sp>
      <p:sp>
        <p:nvSpPr>
          <p:cNvPr id="14" name="Flecha doblada 13"/>
          <p:cNvSpPr/>
          <p:nvPr/>
        </p:nvSpPr>
        <p:spPr>
          <a:xfrm rot="16200000">
            <a:off x="7120846" y="2582763"/>
            <a:ext cx="230898" cy="374914"/>
          </a:xfrm>
          <a:prstGeom prst="ben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807359" y="2565918"/>
            <a:ext cx="1872208" cy="7208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701614" y="2679912"/>
            <a:ext cx="1374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 smtClean="0"/>
              <a:t>Enfermo grave 15%</a:t>
            </a:r>
            <a:endParaRPr lang="es-CL" sz="1600" dirty="0"/>
          </a:p>
        </p:txBody>
      </p:sp>
      <p:sp>
        <p:nvSpPr>
          <p:cNvPr id="25" name="Flecha doblada 24"/>
          <p:cNvSpPr/>
          <p:nvPr/>
        </p:nvSpPr>
        <p:spPr>
          <a:xfrm rot="16200000">
            <a:off x="5436029" y="2612938"/>
            <a:ext cx="230898" cy="374914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9115" y="436348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Casos confirmados (27-2-2020):</a:t>
            </a:r>
          </a:p>
          <a:p>
            <a:r>
              <a:rPr lang="x-none" dirty="0" smtClean="0"/>
              <a:t>4,5% otros países</a:t>
            </a:r>
          </a:p>
          <a:p>
            <a:r>
              <a:rPr lang="x-none" dirty="0" smtClean="0"/>
              <a:t>95,5% China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21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160170" y="1244945"/>
            <a:ext cx="6694228" cy="4004961"/>
            <a:chOff x="2583712" y="933451"/>
            <a:chExt cx="6170428" cy="3540642"/>
          </a:xfrm>
        </p:grpSpPr>
        <p:sp>
          <p:nvSpPr>
            <p:cNvPr id="5" name="Elipse 4"/>
            <p:cNvSpPr/>
            <p:nvPr/>
          </p:nvSpPr>
          <p:spPr>
            <a:xfrm>
              <a:off x="4736805" y="933451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6" name="Elipse 5"/>
            <p:cNvSpPr/>
            <p:nvPr/>
          </p:nvSpPr>
          <p:spPr>
            <a:xfrm>
              <a:off x="4949456" y="1100027"/>
              <a:ext cx="1424763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400" dirty="0" smtClean="0">
                  <a:solidFill>
                    <a:schemeClr val="tx2"/>
                  </a:solidFill>
                </a:rPr>
                <a:t>Agente: </a:t>
              </a:r>
              <a:r>
                <a:rPr lang="x-none" sz="1400" i="1" dirty="0" smtClean="0">
                  <a:solidFill>
                    <a:schemeClr val="tx1"/>
                  </a:solidFill>
                </a:rPr>
                <a:t>COVID-19</a:t>
              </a:r>
              <a:endParaRPr lang="es-CL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Elipse 6"/>
            <p:cNvSpPr/>
            <p:nvPr/>
          </p:nvSpPr>
          <p:spPr>
            <a:xfrm>
              <a:off x="6889898" y="1429415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8" name="Elipse 7"/>
            <p:cNvSpPr/>
            <p:nvPr/>
          </p:nvSpPr>
          <p:spPr>
            <a:xfrm>
              <a:off x="2676746" y="2792376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9" name="Elipse 8"/>
            <p:cNvSpPr/>
            <p:nvPr/>
          </p:nvSpPr>
          <p:spPr>
            <a:xfrm>
              <a:off x="6889898" y="2749845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10" name="Elipse 9"/>
            <p:cNvSpPr/>
            <p:nvPr/>
          </p:nvSpPr>
          <p:spPr>
            <a:xfrm>
              <a:off x="2583712" y="1443814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11" name="Elipse 10"/>
            <p:cNvSpPr/>
            <p:nvPr/>
          </p:nvSpPr>
          <p:spPr>
            <a:xfrm>
              <a:off x="4839586" y="3354130"/>
              <a:ext cx="1864242" cy="11199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/>
            </a:p>
          </p:txBody>
        </p:sp>
        <p:sp>
          <p:nvSpPr>
            <p:cNvPr id="12" name="Elipse 11"/>
            <p:cNvSpPr/>
            <p:nvPr/>
          </p:nvSpPr>
          <p:spPr>
            <a:xfrm>
              <a:off x="2824718" y="1596213"/>
              <a:ext cx="1424763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400" dirty="0">
                  <a:solidFill>
                    <a:schemeClr val="tx2"/>
                  </a:solidFill>
                </a:rPr>
                <a:t>Huésped </a:t>
              </a:r>
              <a:r>
                <a:rPr lang="x-none" sz="1400" dirty="0" smtClean="0">
                  <a:solidFill>
                    <a:schemeClr val="tx2"/>
                  </a:solidFill>
                </a:rPr>
                <a:t>susceptible</a:t>
              </a:r>
              <a:endParaRPr lang="es-CL" sz="1400" dirty="0">
                <a:solidFill>
                  <a:schemeClr val="tx2"/>
                </a:solidFill>
              </a:endParaRPr>
            </a:p>
          </p:txBody>
        </p:sp>
        <p:sp>
          <p:nvSpPr>
            <p:cNvPr id="13" name="Elipse 12"/>
            <p:cNvSpPr/>
            <p:nvPr/>
          </p:nvSpPr>
          <p:spPr>
            <a:xfrm>
              <a:off x="4949456" y="3504757"/>
              <a:ext cx="1651590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200" dirty="0">
                  <a:solidFill>
                    <a:schemeClr val="tx2"/>
                  </a:solidFill>
                </a:rPr>
                <a:t>Mecanismo de </a:t>
              </a:r>
              <a:r>
                <a:rPr lang="x-none" sz="1200" dirty="0" smtClean="0">
                  <a:solidFill>
                    <a:schemeClr val="tx2"/>
                  </a:solidFill>
                </a:rPr>
                <a:t>transmisión: </a:t>
              </a:r>
              <a:r>
                <a:rPr lang="x-none" sz="1200" dirty="0" smtClean="0">
                  <a:solidFill>
                    <a:schemeClr val="tx1"/>
                  </a:solidFill>
                </a:rPr>
                <a:t>CONTACTO DIRECTO E INDIRECTO</a:t>
              </a:r>
              <a:endParaRPr lang="es-CL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Elipse 13"/>
            <p:cNvSpPr/>
            <p:nvPr/>
          </p:nvSpPr>
          <p:spPr>
            <a:xfrm>
              <a:off x="7137992" y="2902244"/>
              <a:ext cx="1424763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400" dirty="0">
                  <a:solidFill>
                    <a:schemeClr val="tx2"/>
                  </a:solidFill>
                </a:rPr>
                <a:t>P. </a:t>
              </a:r>
              <a:r>
                <a:rPr lang="x-none" sz="1400" dirty="0" smtClean="0">
                  <a:solidFill>
                    <a:schemeClr val="tx2"/>
                  </a:solidFill>
                </a:rPr>
                <a:t>salida: </a:t>
              </a:r>
              <a:r>
                <a:rPr lang="x-none" sz="1200" dirty="0" smtClean="0">
                  <a:solidFill>
                    <a:schemeClr val="tx1"/>
                  </a:solidFill>
                </a:rPr>
                <a:t>VÍA RESPIRATORIA</a:t>
              </a:r>
              <a:endParaRPr lang="es-CL" dirty="0">
                <a:solidFill>
                  <a:schemeClr val="tx1"/>
                </a:solidFill>
              </a:endParaRPr>
            </a:p>
          </p:txBody>
        </p:sp>
        <p:sp>
          <p:nvSpPr>
            <p:cNvPr id="15" name="Elipse 14"/>
            <p:cNvSpPr/>
            <p:nvPr/>
          </p:nvSpPr>
          <p:spPr>
            <a:xfrm>
              <a:off x="7109637" y="1596213"/>
              <a:ext cx="1424763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400" dirty="0" smtClean="0">
                  <a:solidFill>
                    <a:schemeClr val="tx2"/>
                  </a:solidFill>
                </a:rPr>
                <a:t>Reservorio: </a:t>
              </a:r>
              <a:r>
                <a:rPr lang="x-none" sz="1400" i="1" dirty="0" smtClean="0">
                  <a:solidFill>
                    <a:schemeClr val="tx1"/>
                  </a:solidFill>
                </a:rPr>
                <a:t>ANIMALES Y SER HUMANO</a:t>
              </a:r>
              <a:endParaRPr lang="es-CL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2912436" y="2948983"/>
              <a:ext cx="1424763" cy="81516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1400" dirty="0">
                  <a:solidFill>
                    <a:schemeClr val="tx2"/>
                  </a:solidFill>
                </a:rPr>
                <a:t>P. </a:t>
              </a:r>
              <a:r>
                <a:rPr lang="x-none" sz="1400" dirty="0" smtClean="0">
                  <a:solidFill>
                    <a:schemeClr val="tx2"/>
                  </a:solidFill>
                </a:rPr>
                <a:t>entrada: </a:t>
              </a:r>
              <a:r>
                <a:rPr lang="x-none" sz="1200" dirty="0" smtClean="0">
                  <a:solidFill>
                    <a:schemeClr val="tx1"/>
                  </a:solidFill>
                </a:rPr>
                <a:t>CONJUNTIVA, VÍA RESPIRATORIA</a:t>
              </a:r>
              <a:endParaRPr lang="es-CL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Flecha curvada hacia la izquierda 16"/>
            <p:cNvSpPr/>
            <p:nvPr/>
          </p:nvSpPr>
          <p:spPr>
            <a:xfrm>
              <a:off x="5883350" y="2146227"/>
              <a:ext cx="1034902" cy="1107555"/>
            </a:xfrm>
            <a:prstGeom prst="curvedLeftArrow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18" name="Flecha curvada hacia la izquierda 17"/>
            <p:cNvSpPr/>
            <p:nvPr/>
          </p:nvSpPr>
          <p:spPr>
            <a:xfrm rot="10800000">
              <a:off x="4503775" y="2081766"/>
              <a:ext cx="1034902" cy="1107555"/>
            </a:xfrm>
            <a:prstGeom prst="curvedLeftArrow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323528" y="188640"/>
            <a:ext cx="43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CADENA DE TRANSMISIÓN:</a:t>
            </a:r>
            <a:endParaRPr lang="es-CL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372" y="617933"/>
            <a:ext cx="1441552" cy="1081164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 rotWithShape="1">
          <a:blip r:embed="rId3"/>
          <a:srcRect l="60175" t="14964" r="5350" b="43833"/>
          <a:stretch/>
        </p:blipFill>
        <p:spPr bwMode="auto">
          <a:xfrm>
            <a:off x="6668011" y="4222773"/>
            <a:ext cx="2278380" cy="1531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Resultado de imagen para OJOS NARIZ Y BO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5" y="4393988"/>
            <a:ext cx="1361224" cy="114453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7338375" y="908720"/>
            <a:ext cx="1608016" cy="1546932"/>
            <a:chOff x="6930834" y="3677858"/>
            <a:chExt cx="2119097" cy="168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6" descr="Resultado de imagen para chin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572" y="4077072"/>
              <a:ext cx="1818359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834" y="3677858"/>
              <a:ext cx="1509234" cy="16823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30" name="Picture 6" descr="Resultado de imagen para CONTAG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08" y="5363413"/>
            <a:ext cx="1752129" cy="130488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3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¿De qué pueden enfermar las personas </a:t>
            </a:r>
            <a:r>
              <a:rPr lang="x-none" dirty="0" smtClean="0"/>
              <a:t>infectadas por COVID-19?</a:t>
            </a:r>
            <a:r>
              <a:rPr lang="x-none" dirty="0"/>
              <a:t/>
            </a:r>
            <a:br>
              <a:rPr lang="x-none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3568" y="5216034"/>
            <a:ext cx="8064896" cy="1322475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 smtClean="0">
                <a:solidFill>
                  <a:schemeClr val="tx1"/>
                </a:solidFill>
              </a:rPr>
              <a:t>Las </a:t>
            </a:r>
            <a:r>
              <a:rPr lang="es-CL" dirty="0">
                <a:solidFill>
                  <a:schemeClr val="tx1"/>
                </a:solidFill>
              </a:rPr>
              <a:t>personas de edad avanzada y las ‎personas con </a:t>
            </a:r>
            <a:r>
              <a:rPr lang="es-CL" dirty="0" smtClean="0">
                <a:solidFill>
                  <a:schemeClr val="tx1"/>
                </a:solidFill>
              </a:rPr>
              <a:t>enfermedades crónicas como </a:t>
            </a:r>
            <a:r>
              <a:rPr lang="es-CL" dirty="0">
                <a:solidFill>
                  <a:schemeClr val="tx1"/>
                </a:solidFill>
              </a:rPr>
              <a:t>diabetes o </a:t>
            </a:r>
            <a:r>
              <a:rPr lang="es-CL" dirty="0" smtClean="0">
                <a:solidFill>
                  <a:schemeClr val="tx1"/>
                </a:solidFill>
              </a:rPr>
              <a:t>enfermedades del corazón ‎corren </a:t>
            </a:r>
            <a:r>
              <a:rPr lang="es-CL" dirty="0">
                <a:solidFill>
                  <a:schemeClr val="tx1"/>
                </a:solidFill>
              </a:rPr>
              <a:t>un mayor riesgo de caer gravemente enfermas por el ‎virus.‎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13048"/>
          <a:stretch/>
        </p:blipFill>
        <p:spPr>
          <a:xfrm>
            <a:off x="7052796" y="1332543"/>
            <a:ext cx="1551652" cy="11096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89" y="1108134"/>
            <a:ext cx="1376981" cy="128338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99981" y="1213853"/>
            <a:ext cx="5694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L" dirty="0"/>
              <a:t>Tal como ocurre con otras enfermedades respiratorias, la infección por ‎el </a:t>
            </a:r>
            <a:r>
              <a:rPr lang="es-CL" dirty="0" smtClean="0"/>
              <a:t>COVID-19 </a:t>
            </a:r>
            <a:r>
              <a:rPr lang="es-CL" dirty="0"/>
              <a:t>puede causar síntomas leves como secreción nasal, dolor de ‎garganta, tos y fiebre.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275856" y="2685985"/>
            <a:ext cx="521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L" dirty="0"/>
              <a:t>En algunas personas el cuadro puede ser más grave y ‎causar neumonía o dificultades respiratorias. </a:t>
            </a:r>
          </a:p>
        </p:txBody>
      </p:sp>
      <p:pic>
        <p:nvPicPr>
          <p:cNvPr id="1026" name="Picture 2" descr="Resultado de imagen para dificultad respirato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4" y="2450060"/>
            <a:ext cx="2524426" cy="18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683568" y="4465085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L" dirty="0"/>
              <a:t>En raras ocasiones, la ‎enfermedad puede ser mortal. </a:t>
            </a:r>
          </a:p>
        </p:txBody>
      </p:sp>
      <p:pic>
        <p:nvPicPr>
          <p:cNvPr id="1028" name="Picture 4" descr="Resultado de imagen para dificultad respirato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2" y="3740957"/>
            <a:ext cx="3120281" cy="13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678" t="15134" r="23461" b="24074"/>
          <a:stretch/>
        </p:blipFill>
        <p:spPr>
          <a:xfrm>
            <a:off x="349901" y="862520"/>
            <a:ext cx="7947742" cy="514140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1560" y="980728"/>
            <a:ext cx="4757190" cy="1470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x-none" sz="2800" b="1" dirty="0" smtClean="0"/>
              <a:t>¿Cuáles son las Medidas Preventivas Generales?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0526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 smtClean="0"/>
              <a:t>A los viajeros y personas en seguimiento se le recomendará:</a:t>
            </a:r>
            <a:endParaRPr lang="es-CL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Higiene de manos y etiqueta de tos.</a:t>
            </a:r>
          </a:p>
          <a:p>
            <a:r>
              <a:rPr lang="x-none" dirty="0" smtClean="0"/>
              <a:t>Uso de mascarilla.</a:t>
            </a:r>
          </a:p>
          <a:p>
            <a:r>
              <a:rPr lang="x-none" dirty="0" smtClean="0"/>
              <a:t>Restricción de movilidad.</a:t>
            </a:r>
          </a:p>
          <a:p>
            <a:r>
              <a:rPr lang="x-none" dirty="0" smtClean="0"/>
              <a:t>Evitar compartir artículos de higiene personal y de alimentación con otros.</a:t>
            </a:r>
          </a:p>
          <a:p>
            <a:r>
              <a:rPr lang="x-none" dirty="0" smtClean="0"/>
              <a:t>Evitar aglomeraciones.</a:t>
            </a:r>
          </a:p>
          <a:p>
            <a:r>
              <a:rPr lang="x-none" dirty="0" smtClean="0"/>
              <a:t>Evitar acudir a lugares cerrados.</a:t>
            </a:r>
          </a:p>
          <a:p>
            <a:r>
              <a:rPr lang="x-none" dirty="0" smtClean="0"/>
              <a:t>Mantener distancia prudente.</a:t>
            </a:r>
          </a:p>
          <a:p>
            <a:r>
              <a:rPr lang="x-none" dirty="0" err="1" smtClean="0"/>
              <a:t>Automonitoreo</a:t>
            </a:r>
            <a:r>
              <a:rPr lang="x-none" dirty="0" smtClean="0"/>
              <a:t> de síntomas por 14 días. De presentar síntomas en periodo avisar inmediatamente a Seremi de Salud o Salud Responde.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291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11268</TotalTime>
  <Words>670</Words>
  <Application>Microsoft Office PowerPoint</Application>
  <PresentationFormat>Presentación en pantalla (4:3)</PresentationFormat>
  <Paragraphs>89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1_Office Theme</vt:lpstr>
      <vt:lpstr>2_Office Theme</vt:lpstr>
      <vt:lpstr>Presentación de PowerPoint</vt:lpstr>
      <vt:lpstr>Presentación de PowerPoint</vt:lpstr>
      <vt:lpstr>¿Qué tipo de agente infeccioso es el COVID-19? </vt:lpstr>
      <vt:lpstr>Presentación de PowerPoint</vt:lpstr>
      <vt:lpstr>Presentación de PowerPoint</vt:lpstr>
      <vt:lpstr>Presentación de PowerPoint</vt:lpstr>
      <vt:lpstr>¿De qué pueden enfermar las personas infectadas por COVID-19? </vt:lpstr>
      <vt:lpstr>Presentación de PowerPoint</vt:lpstr>
      <vt:lpstr>A los viajeros y personas en seguimiento se le recomendará:</vt:lpstr>
      <vt:lpstr>Presentación de PowerPoint</vt:lpstr>
      <vt:lpstr>Presentación de PowerPoint</vt:lpstr>
      <vt:lpstr>Cómo limpiar y desinfectar</vt:lpstr>
      <vt:lpstr>Ejemplo de diluciones de cloro a 1000 ppm</vt:lpstr>
      <vt:lpstr>Precauciones con el uso de cloro</vt:lpstr>
      <vt:lpstr>El rol más importante esta en la transmisión directa entre persona y persona</vt:lpstr>
      <vt:lpstr>Presentación de PowerPoint</vt:lpstr>
      <vt:lpstr>Presentación de PowerPoint</vt:lpstr>
    </vt:vector>
  </TitlesOfParts>
  <Company>Gabriel Badagnani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RQG</dc:creator>
  <cp:lastModifiedBy>Carlos Slomp Burger</cp:lastModifiedBy>
  <cp:revision>420</cp:revision>
  <dcterms:created xsi:type="dcterms:W3CDTF">2010-11-27T19:44:20Z</dcterms:created>
  <dcterms:modified xsi:type="dcterms:W3CDTF">2020-03-03T15:57:55Z</dcterms:modified>
</cp:coreProperties>
</file>