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 id="277" r:id="rId23"/>
    <p:sldId id="280" r:id="rId24"/>
    <p:sldId id="278" r:id="rId25"/>
    <p:sldId id="279" r:id="rId26"/>
    <p:sldId id="281" r:id="rId27"/>
    <p:sldId id="282" r:id="rId28"/>
    <p:sldId id="283" r:id="rId29"/>
    <p:sldId id="284" r:id="rId30"/>
    <p:sldId id="285" r:id="rId31"/>
    <p:sldId id="286" r:id="rId32"/>
    <p:sldId id="287" r:id="rId33"/>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4DBB8872-0C8E-4F0D-9383-15B64DEED148}" type="datetimeFigureOut">
              <a:rPr lang="es-CL" smtClean="0"/>
              <a:t>04-12-2017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72C3210-28FB-438C-B9F0-C600CEB7011F}" type="slidenum">
              <a:rPr lang="es-CL" smtClean="0"/>
              <a:t>‹Nº›</a:t>
            </a:fld>
            <a:endParaRPr lang="es-CL"/>
          </a:p>
        </p:txBody>
      </p:sp>
    </p:spTree>
    <p:extLst>
      <p:ext uri="{BB962C8B-B14F-4D97-AF65-F5344CB8AC3E}">
        <p14:creationId xmlns:p14="http://schemas.microsoft.com/office/powerpoint/2010/main" val="1362875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DBB8872-0C8E-4F0D-9383-15B64DEED148}" type="datetimeFigureOut">
              <a:rPr lang="es-CL" smtClean="0"/>
              <a:t>04-12-2017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72C3210-28FB-438C-B9F0-C600CEB7011F}" type="slidenum">
              <a:rPr lang="es-CL" smtClean="0"/>
              <a:t>‹Nº›</a:t>
            </a:fld>
            <a:endParaRPr lang="es-CL"/>
          </a:p>
        </p:txBody>
      </p:sp>
    </p:spTree>
    <p:extLst>
      <p:ext uri="{BB962C8B-B14F-4D97-AF65-F5344CB8AC3E}">
        <p14:creationId xmlns:p14="http://schemas.microsoft.com/office/powerpoint/2010/main" val="4193584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DBB8872-0C8E-4F0D-9383-15B64DEED148}" type="datetimeFigureOut">
              <a:rPr lang="es-CL" smtClean="0"/>
              <a:t>04-12-2017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72C3210-28FB-438C-B9F0-C600CEB7011F}" type="slidenum">
              <a:rPr lang="es-CL" smtClean="0"/>
              <a:t>‹Nº›</a:t>
            </a:fld>
            <a:endParaRPr lang="es-C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79087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DBB8872-0C8E-4F0D-9383-15B64DEED148}" type="datetimeFigureOut">
              <a:rPr lang="es-CL" smtClean="0"/>
              <a:t>04-12-2017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72C3210-28FB-438C-B9F0-C600CEB7011F}" type="slidenum">
              <a:rPr lang="es-CL" smtClean="0"/>
              <a:t>‹Nº›</a:t>
            </a:fld>
            <a:endParaRPr lang="es-CL"/>
          </a:p>
        </p:txBody>
      </p:sp>
    </p:spTree>
    <p:extLst>
      <p:ext uri="{BB962C8B-B14F-4D97-AF65-F5344CB8AC3E}">
        <p14:creationId xmlns:p14="http://schemas.microsoft.com/office/powerpoint/2010/main" val="3617170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DBB8872-0C8E-4F0D-9383-15B64DEED148}" type="datetimeFigureOut">
              <a:rPr lang="es-CL" smtClean="0"/>
              <a:t>04-12-2017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72C3210-28FB-438C-B9F0-C600CEB7011F}" type="slidenum">
              <a:rPr lang="es-CL" smtClean="0"/>
              <a:t>‹Nº›</a:t>
            </a:fld>
            <a:endParaRPr lang="es-C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48807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DBB8872-0C8E-4F0D-9383-15B64DEED148}" type="datetimeFigureOut">
              <a:rPr lang="es-CL" smtClean="0"/>
              <a:t>04-12-2017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72C3210-28FB-438C-B9F0-C600CEB7011F}" type="slidenum">
              <a:rPr lang="es-CL" smtClean="0"/>
              <a:t>‹Nº›</a:t>
            </a:fld>
            <a:endParaRPr lang="es-CL"/>
          </a:p>
        </p:txBody>
      </p:sp>
    </p:spTree>
    <p:extLst>
      <p:ext uri="{BB962C8B-B14F-4D97-AF65-F5344CB8AC3E}">
        <p14:creationId xmlns:p14="http://schemas.microsoft.com/office/powerpoint/2010/main" val="3267422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DBB8872-0C8E-4F0D-9383-15B64DEED148}" type="datetimeFigureOut">
              <a:rPr lang="es-CL" smtClean="0"/>
              <a:t>04-12-2017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72C3210-28FB-438C-B9F0-C600CEB7011F}" type="slidenum">
              <a:rPr lang="es-CL" smtClean="0"/>
              <a:t>‹Nº›</a:t>
            </a:fld>
            <a:endParaRPr lang="es-CL"/>
          </a:p>
        </p:txBody>
      </p:sp>
    </p:spTree>
    <p:extLst>
      <p:ext uri="{BB962C8B-B14F-4D97-AF65-F5344CB8AC3E}">
        <p14:creationId xmlns:p14="http://schemas.microsoft.com/office/powerpoint/2010/main" val="3912903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DBB8872-0C8E-4F0D-9383-15B64DEED148}" type="datetimeFigureOut">
              <a:rPr lang="es-CL" smtClean="0"/>
              <a:t>04-12-2017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72C3210-28FB-438C-B9F0-C600CEB7011F}" type="slidenum">
              <a:rPr lang="es-CL" smtClean="0"/>
              <a:t>‹Nº›</a:t>
            </a:fld>
            <a:endParaRPr lang="es-CL"/>
          </a:p>
        </p:txBody>
      </p:sp>
    </p:spTree>
    <p:extLst>
      <p:ext uri="{BB962C8B-B14F-4D97-AF65-F5344CB8AC3E}">
        <p14:creationId xmlns:p14="http://schemas.microsoft.com/office/powerpoint/2010/main" val="3689658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DBB8872-0C8E-4F0D-9383-15B64DEED148}" type="datetimeFigureOut">
              <a:rPr lang="es-CL" smtClean="0"/>
              <a:t>04-12-2017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72C3210-28FB-438C-B9F0-C600CEB7011F}" type="slidenum">
              <a:rPr lang="es-CL" smtClean="0"/>
              <a:t>‹Nº›</a:t>
            </a:fld>
            <a:endParaRPr lang="es-CL"/>
          </a:p>
        </p:txBody>
      </p:sp>
    </p:spTree>
    <p:extLst>
      <p:ext uri="{BB962C8B-B14F-4D97-AF65-F5344CB8AC3E}">
        <p14:creationId xmlns:p14="http://schemas.microsoft.com/office/powerpoint/2010/main" val="453070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DBB8872-0C8E-4F0D-9383-15B64DEED148}" type="datetimeFigureOut">
              <a:rPr lang="es-CL" smtClean="0"/>
              <a:t>04-12-2017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72C3210-28FB-438C-B9F0-C600CEB7011F}" type="slidenum">
              <a:rPr lang="es-CL" smtClean="0"/>
              <a:t>‹Nº›</a:t>
            </a:fld>
            <a:endParaRPr lang="es-CL"/>
          </a:p>
        </p:txBody>
      </p:sp>
    </p:spTree>
    <p:extLst>
      <p:ext uri="{BB962C8B-B14F-4D97-AF65-F5344CB8AC3E}">
        <p14:creationId xmlns:p14="http://schemas.microsoft.com/office/powerpoint/2010/main" val="2002221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DBB8872-0C8E-4F0D-9383-15B64DEED148}" type="datetimeFigureOut">
              <a:rPr lang="es-CL" smtClean="0"/>
              <a:t>04-12-2017</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672C3210-28FB-438C-B9F0-C600CEB7011F}" type="slidenum">
              <a:rPr lang="es-CL" smtClean="0"/>
              <a:t>‹Nº›</a:t>
            </a:fld>
            <a:endParaRPr lang="es-CL"/>
          </a:p>
        </p:txBody>
      </p:sp>
    </p:spTree>
    <p:extLst>
      <p:ext uri="{BB962C8B-B14F-4D97-AF65-F5344CB8AC3E}">
        <p14:creationId xmlns:p14="http://schemas.microsoft.com/office/powerpoint/2010/main" val="3590989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DBB8872-0C8E-4F0D-9383-15B64DEED148}" type="datetimeFigureOut">
              <a:rPr lang="es-CL" smtClean="0"/>
              <a:t>04-12-2017</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672C3210-28FB-438C-B9F0-C600CEB7011F}" type="slidenum">
              <a:rPr lang="es-CL" smtClean="0"/>
              <a:t>‹Nº›</a:t>
            </a:fld>
            <a:endParaRPr lang="es-CL"/>
          </a:p>
        </p:txBody>
      </p:sp>
    </p:spTree>
    <p:extLst>
      <p:ext uri="{BB962C8B-B14F-4D97-AF65-F5344CB8AC3E}">
        <p14:creationId xmlns:p14="http://schemas.microsoft.com/office/powerpoint/2010/main" val="4008288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DBB8872-0C8E-4F0D-9383-15B64DEED148}" type="datetimeFigureOut">
              <a:rPr lang="es-CL" smtClean="0"/>
              <a:t>04-12-2017</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672C3210-28FB-438C-B9F0-C600CEB7011F}" type="slidenum">
              <a:rPr lang="es-CL" smtClean="0"/>
              <a:t>‹Nº›</a:t>
            </a:fld>
            <a:endParaRPr lang="es-CL"/>
          </a:p>
        </p:txBody>
      </p:sp>
    </p:spTree>
    <p:extLst>
      <p:ext uri="{BB962C8B-B14F-4D97-AF65-F5344CB8AC3E}">
        <p14:creationId xmlns:p14="http://schemas.microsoft.com/office/powerpoint/2010/main" val="2751016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BB8872-0C8E-4F0D-9383-15B64DEED148}" type="datetimeFigureOut">
              <a:rPr lang="es-CL" smtClean="0"/>
              <a:t>04-12-2017</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672C3210-28FB-438C-B9F0-C600CEB7011F}" type="slidenum">
              <a:rPr lang="es-CL" smtClean="0"/>
              <a:t>‹Nº›</a:t>
            </a:fld>
            <a:endParaRPr lang="es-CL"/>
          </a:p>
        </p:txBody>
      </p:sp>
    </p:spTree>
    <p:extLst>
      <p:ext uri="{BB962C8B-B14F-4D97-AF65-F5344CB8AC3E}">
        <p14:creationId xmlns:p14="http://schemas.microsoft.com/office/powerpoint/2010/main" val="2085035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DBB8872-0C8E-4F0D-9383-15B64DEED148}" type="datetimeFigureOut">
              <a:rPr lang="es-CL" smtClean="0"/>
              <a:t>04-12-2017</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672C3210-28FB-438C-B9F0-C600CEB7011F}" type="slidenum">
              <a:rPr lang="es-CL" smtClean="0"/>
              <a:t>‹Nº›</a:t>
            </a:fld>
            <a:endParaRPr lang="es-CL"/>
          </a:p>
        </p:txBody>
      </p:sp>
    </p:spTree>
    <p:extLst>
      <p:ext uri="{BB962C8B-B14F-4D97-AF65-F5344CB8AC3E}">
        <p14:creationId xmlns:p14="http://schemas.microsoft.com/office/powerpoint/2010/main" val="2667562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DBB8872-0C8E-4F0D-9383-15B64DEED148}" type="datetimeFigureOut">
              <a:rPr lang="es-CL" smtClean="0"/>
              <a:t>04-12-2017</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672C3210-28FB-438C-B9F0-C600CEB7011F}" type="slidenum">
              <a:rPr lang="es-CL" smtClean="0"/>
              <a:t>‹Nº›</a:t>
            </a:fld>
            <a:endParaRPr lang="es-CL"/>
          </a:p>
        </p:txBody>
      </p:sp>
    </p:spTree>
    <p:extLst>
      <p:ext uri="{BB962C8B-B14F-4D97-AF65-F5344CB8AC3E}">
        <p14:creationId xmlns:p14="http://schemas.microsoft.com/office/powerpoint/2010/main" val="1191012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DBB8872-0C8E-4F0D-9383-15B64DEED148}" type="datetimeFigureOut">
              <a:rPr lang="es-CL" smtClean="0"/>
              <a:t>04-12-2017</a:t>
            </a:fld>
            <a:endParaRPr lang="es-C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72C3210-28FB-438C-B9F0-C600CEB7011F}" type="slidenum">
              <a:rPr lang="es-CL" smtClean="0"/>
              <a:t>‹Nº›</a:t>
            </a:fld>
            <a:endParaRPr lang="es-CL"/>
          </a:p>
        </p:txBody>
      </p:sp>
    </p:spTree>
    <p:extLst>
      <p:ext uri="{BB962C8B-B14F-4D97-AF65-F5344CB8AC3E}">
        <p14:creationId xmlns:p14="http://schemas.microsoft.com/office/powerpoint/2010/main" val="4643743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32747" y="1921208"/>
            <a:ext cx="7766936" cy="1646302"/>
          </a:xfrm>
        </p:spPr>
        <p:txBody>
          <a:bodyPr/>
          <a:lstStyle/>
          <a:p>
            <a:r>
              <a:rPr lang="es-ES" dirty="0" smtClean="0"/>
              <a:t>APRESTO DI BIOLOGIA</a:t>
            </a:r>
            <a:endParaRPr lang="es-CL" dirty="0"/>
          </a:p>
        </p:txBody>
      </p:sp>
      <p:sp>
        <p:nvSpPr>
          <p:cNvPr id="3" name="Subtítulo 2"/>
          <p:cNvSpPr>
            <a:spLocks noGrp="1"/>
          </p:cNvSpPr>
          <p:nvPr>
            <p:ph type="subTitle" idx="1"/>
          </p:nvPr>
        </p:nvSpPr>
        <p:spPr/>
        <p:txBody>
          <a:bodyPr>
            <a:normAutofit/>
          </a:bodyPr>
          <a:lstStyle/>
          <a:p>
            <a:r>
              <a:rPr lang="es-ES" sz="3200" dirty="0" smtClean="0"/>
              <a:t>7º BASICO B</a:t>
            </a:r>
            <a:endParaRPr lang="es-CL" sz="3200" dirty="0"/>
          </a:p>
        </p:txBody>
      </p:sp>
    </p:spTree>
    <p:extLst>
      <p:ext uri="{BB962C8B-B14F-4D97-AF65-F5344CB8AC3E}">
        <p14:creationId xmlns:p14="http://schemas.microsoft.com/office/powerpoint/2010/main" val="3855232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n para cambio de estado de la materia para niñ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3949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266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39822"/>
            <a:ext cx="12192000" cy="521817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es-ES" dirty="0" smtClean="0"/>
              <a:t>SOLUBILIDAD</a:t>
            </a:r>
            <a:endParaRPr lang="es-CL" dirty="0"/>
          </a:p>
        </p:txBody>
      </p:sp>
    </p:spTree>
    <p:extLst>
      <p:ext uri="{BB962C8B-B14F-4D97-AF65-F5344CB8AC3E}">
        <p14:creationId xmlns:p14="http://schemas.microsoft.com/office/powerpoint/2010/main" val="667794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sultado de imagen para tipos de soluci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904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060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sultado de imagen para tipos de mezclas homogeneas y heterogene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8979" y="1753267"/>
            <a:ext cx="7551512" cy="491663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es-ES" dirty="0" smtClean="0"/>
              <a:t>TIPOS DE MEZCLAS</a:t>
            </a:r>
            <a:endParaRPr lang="es-CL" dirty="0"/>
          </a:p>
        </p:txBody>
      </p:sp>
    </p:spTree>
    <p:extLst>
      <p:ext uri="{BB962C8B-B14F-4D97-AF65-F5344CB8AC3E}">
        <p14:creationId xmlns:p14="http://schemas.microsoft.com/office/powerpoint/2010/main" val="308734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Resultado de imagen para mezclas homogene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6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3124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esultado de imagen para SUSPENSIONES Y COLOIDES"/>
          <p:cNvPicPr>
            <a:picLocks noChangeAspect="1" noChangeArrowheads="1"/>
          </p:cNvPicPr>
          <p:nvPr/>
        </p:nvPicPr>
        <p:blipFill rotWithShape="1">
          <a:blip r:embed="rId2">
            <a:extLst>
              <a:ext uri="{28A0092B-C50C-407E-A947-70E740481C1C}">
                <a14:useLocalDpi xmlns:a14="http://schemas.microsoft.com/office/drawing/2010/main" val="0"/>
              </a:ext>
            </a:extLst>
          </a:blip>
          <a:srcRect l="34013" t="7795" b="1918"/>
          <a:stretch/>
        </p:blipFill>
        <p:spPr bwMode="auto">
          <a:xfrm>
            <a:off x="5508926" y="0"/>
            <a:ext cx="668307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Resultado de imagen para SANG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99" y="117247"/>
            <a:ext cx="5225629" cy="3409724"/>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Resultado de imagen para G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597152"/>
            <a:ext cx="5407329" cy="3260848"/>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056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DESTILACION</a:t>
            </a:r>
            <a:endParaRPr lang="es-CL" dirty="0"/>
          </a:p>
        </p:txBody>
      </p:sp>
      <p:pic>
        <p:nvPicPr>
          <p:cNvPr id="15362" name="Picture 2" descr="Resultado de imagen para METODOS DE SEPARACION DE MEZCL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01"/>
            <a:ext cx="12192000" cy="558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335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Resultado de imagen para metodos de separacion de mezclas separacion magnet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0788"/>
            <a:ext cx="12192000" cy="5447211"/>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es-ES" dirty="0" smtClean="0"/>
              <a:t>IMANTACION </a:t>
            </a:r>
            <a:endParaRPr lang="es-CL" dirty="0"/>
          </a:p>
        </p:txBody>
      </p:sp>
    </p:spTree>
    <p:extLst>
      <p:ext uri="{BB962C8B-B14F-4D97-AF65-F5344CB8AC3E}">
        <p14:creationId xmlns:p14="http://schemas.microsoft.com/office/powerpoint/2010/main" val="17795811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Resultado de imagen para TAMIZADO"/>
          <p:cNvPicPr>
            <a:picLocks noChangeAspect="1" noChangeArrowheads="1"/>
          </p:cNvPicPr>
          <p:nvPr/>
        </p:nvPicPr>
        <p:blipFill rotWithShape="1">
          <a:blip r:embed="rId2">
            <a:extLst>
              <a:ext uri="{28A0092B-C50C-407E-A947-70E740481C1C}">
                <a14:useLocalDpi xmlns:a14="http://schemas.microsoft.com/office/drawing/2010/main" val="0"/>
              </a:ext>
            </a:extLst>
          </a:blip>
          <a:srcRect l="948" t="-397" r="-948" b="20855"/>
          <a:stretch/>
        </p:blipFill>
        <p:spPr bwMode="auto">
          <a:xfrm>
            <a:off x="521233" y="1618294"/>
            <a:ext cx="8492139" cy="497844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es-ES" dirty="0" smtClean="0"/>
              <a:t>TAMIZADO</a:t>
            </a:r>
            <a:endParaRPr lang="es-CL" dirty="0"/>
          </a:p>
        </p:txBody>
      </p:sp>
    </p:spTree>
    <p:extLst>
      <p:ext uri="{BB962C8B-B14F-4D97-AF65-F5344CB8AC3E}">
        <p14:creationId xmlns:p14="http://schemas.microsoft.com/office/powerpoint/2010/main" val="6778566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Resultado de imagen para FILTRA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4229" y="-30181"/>
            <a:ext cx="6117771" cy="688818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es-ES" dirty="0" smtClean="0"/>
              <a:t>FILTRACION</a:t>
            </a:r>
            <a:endParaRPr lang="es-CL" dirty="0"/>
          </a:p>
        </p:txBody>
      </p:sp>
    </p:spTree>
    <p:extLst>
      <p:ext uri="{BB962C8B-B14F-4D97-AF65-F5344CB8AC3E}">
        <p14:creationId xmlns:p14="http://schemas.microsoft.com/office/powerpoint/2010/main" val="1405790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70560"/>
          </a:xfrm>
        </p:spPr>
        <p:txBody>
          <a:bodyPr/>
          <a:lstStyle/>
          <a:p>
            <a:r>
              <a:rPr lang="es-ES" dirty="0" smtClean="0"/>
              <a:t>¿QUÉ ES LA MATERIA?</a:t>
            </a:r>
            <a:endParaRPr lang="es-CL" dirty="0"/>
          </a:p>
        </p:txBody>
      </p:sp>
      <p:pic>
        <p:nvPicPr>
          <p:cNvPr id="1026" name="Picture 2" descr="Resultado de imagen para que es la mate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8290" y="1280160"/>
            <a:ext cx="7865018" cy="5445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4312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Resultado de imagen para DECANTA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1977" y="0"/>
            <a:ext cx="6170023" cy="686964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es-ES" dirty="0" smtClean="0"/>
              <a:t>DECANTACION</a:t>
            </a:r>
            <a:endParaRPr lang="es-CL" dirty="0"/>
          </a:p>
        </p:txBody>
      </p:sp>
    </p:spTree>
    <p:extLst>
      <p:ext uri="{BB962C8B-B14F-4D97-AF65-F5344CB8AC3E}">
        <p14:creationId xmlns:p14="http://schemas.microsoft.com/office/powerpoint/2010/main" val="3740493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Resultado de imagen para CRISTALIZA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940" y="1134884"/>
            <a:ext cx="6114597" cy="572311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es-ES" dirty="0" smtClean="0"/>
              <a:t>CRISTALIZACION</a:t>
            </a:r>
            <a:endParaRPr lang="es-CL" dirty="0"/>
          </a:p>
        </p:txBody>
      </p:sp>
    </p:spTree>
    <p:extLst>
      <p:ext uri="{BB962C8B-B14F-4D97-AF65-F5344CB8AC3E}">
        <p14:creationId xmlns:p14="http://schemas.microsoft.com/office/powerpoint/2010/main" val="2192131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Resultado de imagen para CROMATOGRAF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590800"/>
            <a:ext cx="12192000" cy="42672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es-ES" dirty="0" smtClean="0"/>
              <a:t>CROMATOGRAFIA</a:t>
            </a:r>
            <a:endParaRPr lang="es-CL" dirty="0"/>
          </a:p>
        </p:txBody>
      </p:sp>
    </p:spTree>
    <p:extLst>
      <p:ext uri="{BB962C8B-B14F-4D97-AF65-F5344CB8AC3E}">
        <p14:creationId xmlns:p14="http://schemas.microsoft.com/office/powerpoint/2010/main" val="18793765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92626" y="1558194"/>
            <a:ext cx="10472057" cy="3100272"/>
          </a:xfrm>
          <a:prstGeom prst="rect">
            <a:avLst/>
          </a:prstGeom>
        </p:spPr>
        <p:txBody>
          <a:bodyPr wrap="square">
            <a:spAutoFit/>
          </a:bodyPr>
          <a:lstStyle/>
          <a:p>
            <a:pPr lvl="0">
              <a:lnSpc>
                <a:spcPct val="115000"/>
              </a:lnSpc>
              <a:spcBef>
                <a:spcPts val="600"/>
              </a:spcBef>
              <a:spcAft>
                <a:spcPts val="600"/>
              </a:spcAft>
            </a:pPr>
            <a:r>
              <a:rPr lang="es-ES" sz="2800" b="1" dirty="0">
                <a:latin typeface="Arial" panose="020B0604020202020204" pitchFamily="34" charset="0"/>
                <a:ea typeface="Calibri" panose="020F0502020204030204" pitchFamily="34" charset="0"/>
              </a:rPr>
              <a:t>¿Cuál de las siguientes afirmaciones es correcta sobre la materia?</a:t>
            </a:r>
            <a:endParaRPr lang="es-CL" sz="2800" dirty="0">
              <a:latin typeface="Arial" panose="020B0604020202020204" pitchFamily="34" charset="0"/>
              <a:ea typeface="Calibri" panose="020F0502020204030204" pitchFamily="34" charset="0"/>
            </a:endParaRPr>
          </a:p>
          <a:p>
            <a:pPr marL="342900" lvl="0" indent="-342900" algn="just">
              <a:lnSpc>
                <a:spcPct val="115000"/>
              </a:lnSpc>
              <a:spcAft>
                <a:spcPts val="0"/>
              </a:spcAft>
              <a:buFont typeface="+mj-lt"/>
              <a:buAutoNum type="alphaUcParenR"/>
            </a:pPr>
            <a:r>
              <a:rPr lang="es-ES" sz="2800" dirty="0">
                <a:latin typeface="Arial" panose="020B0604020202020204" pitchFamily="34" charset="0"/>
                <a:ea typeface="Calibri" panose="020F0502020204030204" pitchFamily="34" charset="0"/>
                <a:cs typeface="Arial" panose="020B0604020202020204" pitchFamily="34" charset="0"/>
              </a:rPr>
              <a:t>La materia posee masa, pero no volumen.</a:t>
            </a:r>
            <a:endParaRPr lang="es-CL" sz="28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lphaUcParenR"/>
            </a:pPr>
            <a:r>
              <a:rPr lang="es-ES" sz="2800" dirty="0">
                <a:latin typeface="Arial" panose="020B0604020202020204" pitchFamily="34" charset="0"/>
                <a:ea typeface="Calibri" panose="020F0502020204030204" pitchFamily="34" charset="0"/>
                <a:cs typeface="Arial" panose="020B0604020202020204" pitchFamily="34" charset="0"/>
              </a:rPr>
              <a:t>La materia está formada por átomos, pero no tiene masa.</a:t>
            </a:r>
            <a:endParaRPr lang="es-CL" sz="28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lphaUcParenR"/>
            </a:pPr>
            <a:r>
              <a:rPr lang="es-ES" sz="2800" dirty="0">
                <a:latin typeface="Arial" panose="020B0604020202020204" pitchFamily="34" charset="0"/>
                <a:ea typeface="Calibri" panose="020F0502020204030204" pitchFamily="34" charset="0"/>
                <a:cs typeface="Arial" panose="020B0604020202020204" pitchFamily="34" charset="0"/>
              </a:rPr>
              <a:t>La materia está formada por átomos, tiene masa y volumen.</a:t>
            </a:r>
            <a:endParaRPr lang="es-CL" sz="28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lphaUcParenR"/>
            </a:pPr>
            <a:r>
              <a:rPr lang="es-ES" sz="2800" dirty="0">
                <a:latin typeface="Arial" panose="020B0604020202020204" pitchFamily="34" charset="0"/>
                <a:ea typeface="Calibri" panose="020F0502020204030204" pitchFamily="34" charset="0"/>
                <a:cs typeface="Arial" panose="020B0604020202020204" pitchFamily="34" charset="0"/>
              </a:rPr>
              <a:t>La materia ocupa espacio, pero no está formada por átomos.</a:t>
            </a:r>
            <a:endParaRPr lang="es-CL" sz="28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65087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245326" y="1500441"/>
            <a:ext cx="10236926" cy="3567130"/>
          </a:xfrm>
          <a:prstGeom prst="rect">
            <a:avLst/>
          </a:prstGeom>
        </p:spPr>
        <p:txBody>
          <a:bodyPr wrap="square">
            <a:spAutoFit/>
          </a:bodyPr>
          <a:lstStyle/>
          <a:p>
            <a:pPr lvl="0">
              <a:lnSpc>
                <a:spcPct val="115000"/>
              </a:lnSpc>
              <a:spcBef>
                <a:spcPts val="600"/>
              </a:spcBef>
              <a:spcAft>
                <a:spcPts val="600"/>
              </a:spcAft>
            </a:pPr>
            <a:r>
              <a:rPr lang="es-ES" sz="3200" b="1" dirty="0">
                <a:latin typeface="Arial" panose="020B0604020202020204" pitchFamily="34" charset="0"/>
                <a:ea typeface="Calibri" panose="020F0502020204030204" pitchFamily="34" charset="0"/>
              </a:rPr>
              <a:t>¿Cuál es una propiedad cualitativa que permite caracterizar la materia?</a:t>
            </a:r>
            <a:endParaRPr lang="es-CL" sz="3200" dirty="0">
              <a:latin typeface="Arial" panose="020B0604020202020204" pitchFamily="34" charset="0"/>
              <a:ea typeface="Calibri" panose="020F0502020204030204" pitchFamily="34" charset="0"/>
            </a:endParaRPr>
          </a:p>
          <a:p>
            <a:pPr marL="342900" lvl="0" indent="-342900" algn="just">
              <a:lnSpc>
                <a:spcPct val="115000"/>
              </a:lnSpc>
              <a:spcAft>
                <a:spcPts val="0"/>
              </a:spcAft>
              <a:buFont typeface="+mj-lt"/>
              <a:buAutoNum type="alphaUcParenR"/>
            </a:pPr>
            <a:r>
              <a:rPr lang="es-ES" sz="3200" dirty="0">
                <a:latin typeface="Arial" panose="020B0604020202020204" pitchFamily="34" charset="0"/>
                <a:ea typeface="Calibri" panose="020F0502020204030204" pitchFamily="34" charset="0"/>
                <a:cs typeface="Arial" panose="020B0604020202020204" pitchFamily="34" charset="0"/>
              </a:rPr>
              <a:t>Masa</a:t>
            </a:r>
            <a:endParaRPr lang="es-CL" sz="32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lphaUcParenR"/>
            </a:pPr>
            <a:r>
              <a:rPr lang="es-ES" sz="3200" dirty="0">
                <a:latin typeface="Arial" panose="020B0604020202020204" pitchFamily="34" charset="0"/>
                <a:ea typeface="Calibri" panose="020F0502020204030204" pitchFamily="34" charset="0"/>
                <a:cs typeface="Arial" panose="020B0604020202020204" pitchFamily="34" charset="0"/>
              </a:rPr>
              <a:t>Color</a:t>
            </a:r>
            <a:endParaRPr lang="es-CL" sz="32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lphaUcParenR"/>
            </a:pPr>
            <a:r>
              <a:rPr lang="es-ES" sz="3200" dirty="0">
                <a:latin typeface="Arial" panose="020B0604020202020204" pitchFamily="34" charset="0"/>
                <a:ea typeface="Calibri" panose="020F0502020204030204" pitchFamily="34" charset="0"/>
                <a:cs typeface="Arial" panose="020B0604020202020204" pitchFamily="34" charset="0"/>
              </a:rPr>
              <a:t>Presión</a:t>
            </a:r>
            <a:endParaRPr lang="es-CL" sz="32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lphaUcParenR"/>
            </a:pPr>
            <a:r>
              <a:rPr lang="es-ES" sz="3200" dirty="0">
                <a:latin typeface="Arial" panose="020B0604020202020204" pitchFamily="34" charset="0"/>
                <a:ea typeface="Calibri" panose="020F0502020204030204" pitchFamily="34" charset="0"/>
                <a:cs typeface="Arial" panose="020B0604020202020204" pitchFamily="34" charset="0"/>
              </a:rPr>
              <a:t>Volumen</a:t>
            </a:r>
            <a:endParaRPr lang="es-CL" sz="32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40046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66502" y="999013"/>
            <a:ext cx="10445931" cy="3595793"/>
          </a:xfrm>
          <a:prstGeom prst="rect">
            <a:avLst/>
          </a:prstGeom>
        </p:spPr>
        <p:txBody>
          <a:bodyPr wrap="square">
            <a:spAutoFit/>
          </a:bodyPr>
          <a:lstStyle/>
          <a:p>
            <a:pPr lvl="0">
              <a:lnSpc>
                <a:spcPct val="115000"/>
              </a:lnSpc>
              <a:spcBef>
                <a:spcPts val="600"/>
              </a:spcBef>
              <a:spcAft>
                <a:spcPts val="600"/>
              </a:spcAft>
            </a:pPr>
            <a:r>
              <a:rPr lang="es-ES" sz="2800" b="1" dirty="0">
                <a:latin typeface="Arial" panose="020B0604020202020204" pitchFamily="34" charset="0"/>
                <a:ea typeface="Calibri" panose="020F0502020204030204" pitchFamily="34" charset="0"/>
              </a:rPr>
              <a:t>Una caja de cartón llenada con un líquido tiene las siguientes dimensiones: alto, 17 cm; ancho, 7,0 cm; largo, 10 cm. ¿Cuál es el volumen del líquido contenido en la caja?</a:t>
            </a:r>
            <a:endParaRPr lang="es-CL" sz="2800" dirty="0">
              <a:latin typeface="Arial" panose="020B0604020202020204" pitchFamily="34" charset="0"/>
              <a:ea typeface="Calibri" panose="020F0502020204030204" pitchFamily="34" charset="0"/>
            </a:endParaRPr>
          </a:p>
          <a:p>
            <a:pPr marL="342900" lvl="0" indent="-342900" algn="just">
              <a:lnSpc>
                <a:spcPct val="115000"/>
              </a:lnSpc>
              <a:spcAft>
                <a:spcPts val="0"/>
              </a:spcAft>
              <a:buFont typeface="+mj-lt"/>
              <a:buAutoNum type="alphaUcParenR"/>
            </a:pPr>
            <a:r>
              <a:rPr lang="es-ES" sz="2800" dirty="0">
                <a:latin typeface="Arial" panose="020B0604020202020204" pitchFamily="34" charset="0"/>
                <a:ea typeface="Calibri" panose="020F0502020204030204" pitchFamily="34" charset="0"/>
                <a:cs typeface="Arial" panose="020B0604020202020204" pitchFamily="34" charset="0"/>
              </a:rPr>
              <a:t>11,90 cm</a:t>
            </a:r>
            <a:r>
              <a:rPr lang="es-ES" sz="2800" baseline="30000" dirty="0">
                <a:latin typeface="Arial" panose="020B0604020202020204" pitchFamily="34" charset="0"/>
                <a:ea typeface="Calibri" panose="020F0502020204030204" pitchFamily="34" charset="0"/>
                <a:cs typeface="Arial" panose="020B0604020202020204" pitchFamily="34" charset="0"/>
              </a:rPr>
              <a:t>3</a:t>
            </a:r>
            <a:endParaRPr lang="es-CL" sz="28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lphaUcParenR"/>
            </a:pPr>
            <a:r>
              <a:rPr lang="es-ES" sz="2800" dirty="0">
                <a:latin typeface="Arial" panose="020B0604020202020204" pitchFamily="34" charset="0"/>
                <a:ea typeface="Calibri" panose="020F0502020204030204" pitchFamily="34" charset="0"/>
                <a:cs typeface="Arial" panose="020B0604020202020204" pitchFamily="34" charset="0"/>
              </a:rPr>
              <a:t>34,00 cm</a:t>
            </a:r>
            <a:r>
              <a:rPr lang="es-ES" sz="2800" baseline="30000" dirty="0">
                <a:latin typeface="Arial" panose="020B0604020202020204" pitchFamily="34" charset="0"/>
                <a:ea typeface="Calibri" panose="020F0502020204030204" pitchFamily="34" charset="0"/>
                <a:cs typeface="Arial" panose="020B0604020202020204" pitchFamily="34" charset="0"/>
              </a:rPr>
              <a:t>3</a:t>
            </a:r>
            <a:endParaRPr lang="es-CL" sz="28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lphaUcParenR"/>
            </a:pPr>
            <a:r>
              <a:rPr lang="es-ES" sz="2800" dirty="0">
                <a:latin typeface="Arial" panose="020B0604020202020204" pitchFamily="34" charset="0"/>
                <a:ea typeface="Calibri" panose="020F0502020204030204" pitchFamily="34" charset="0"/>
                <a:cs typeface="Arial" panose="020B0604020202020204" pitchFamily="34" charset="0"/>
              </a:rPr>
              <a:t>1190 cm</a:t>
            </a:r>
            <a:r>
              <a:rPr lang="es-ES" sz="2800" baseline="30000" dirty="0">
                <a:latin typeface="Arial" panose="020B0604020202020204" pitchFamily="34" charset="0"/>
                <a:ea typeface="Calibri" panose="020F0502020204030204" pitchFamily="34" charset="0"/>
                <a:cs typeface="Arial" panose="020B0604020202020204" pitchFamily="34" charset="0"/>
              </a:rPr>
              <a:t>3</a:t>
            </a:r>
            <a:endParaRPr lang="es-CL" sz="28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lphaUcParenR"/>
            </a:pPr>
            <a:r>
              <a:rPr lang="es-ES" sz="2800" dirty="0">
                <a:latin typeface="Arial" panose="020B0604020202020204" pitchFamily="34" charset="0"/>
                <a:ea typeface="Calibri" panose="020F0502020204030204" pitchFamily="34" charset="0"/>
                <a:cs typeface="Arial" panose="020B0604020202020204" pitchFamily="34" charset="0"/>
              </a:rPr>
              <a:t>11900 cm</a:t>
            </a:r>
            <a:r>
              <a:rPr lang="es-ES" sz="2800" baseline="30000" dirty="0">
                <a:latin typeface="Arial" panose="020B0604020202020204" pitchFamily="34" charset="0"/>
                <a:ea typeface="Calibri" panose="020F0502020204030204" pitchFamily="34" charset="0"/>
                <a:cs typeface="Arial" panose="020B0604020202020204" pitchFamily="34" charset="0"/>
              </a:rPr>
              <a:t>3</a:t>
            </a:r>
            <a:endParaRPr lang="es-CL" sz="28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4530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57943" y="1487378"/>
            <a:ext cx="10236926" cy="3100272"/>
          </a:xfrm>
          <a:prstGeom prst="rect">
            <a:avLst/>
          </a:prstGeom>
        </p:spPr>
        <p:txBody>
          <a:bodyPr wrap="square">
            <a:spAutoFit/>
          </a:bodyPr>
          <a:lstStyle/>
          <a:p>
            <a:pPr marL="342900" lvl="0" indent="-342900">
              <a:lnSpc>
                <a:spcPct val="115000"/>
              </a:lnSpc>
              <a:spcBef>
                <a:spcPts val="600"/>
              </a:spcBef>
              <a:spcAft>
                <a:spcPts val="600"/>
              </a:spcAft>
              <a:buFont typeface="+mj-lt"/>
              <a:buAutoNum type="arabicPeriod"/>
            </a:pPr>
            <a:r>
              <a:rPr lang="es-ES" sz="2800" b="1" dirty="0">
                <a:latin typeface="Arial" panose="020B0604020202020204" pitchFamily="34" charset="0"/>
                <a:ea typeface="Calibri" panose="020F0502020204030204" pitchFamily="34" charset="0"/>
              </a:rPr>
              <a:t>¿En cuál de las siguientes opciones corresponde a una mezcla?</a:t>
            </a:r>
            <a:endParaRPr lang="es-CL" sz="2800" dirty="0">
              <a:latin typeface="Arial" panose="020B0604020202020204" pitchFamily="34" charset="0"/>
              <a:ea typeface="Calibri" panose="020F0502020204030204" pitchFamily="34" charset="0"/>
            </a:endParaRPr>
          </a:p>
          <a:p>
            <a:pPr marL="342900" lvl="0" indent="-342900" algn="just">
              <a:lnSpc>
                <a:spcPct val="115000"/>
              </a:lnSpc>
              <a:spcAft>
                <a:spcPts val="0"/>
              </a:spcAft>
              <a:buFont typeface="+mj-lt"/>
              <a:buAutoNum type="alphaUcParenR"/>
            </a:pPr>
            <a:r>
              <a:rPr lang="es-ES" sz="2800" dirty="0">
                <a:latin typeface="Arial" panose="020B0604020202020204" pitchFamily="34" charset="0"/>
                <a:ea typeface="Calibri" panose="020F0502020204030204" pitchFamily="34" charset="0"/>
                <a:cs typeface="Arial" panose="020B0604020202020204" pitchFamily="34" charset="0"/>
              </a:rPr>
              <a:t>1 litro de agua destilada.</a:t>
            </a:r>
            <a:endParaRPr lang="es-CL" sz="28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lphaUcParenR"/>
            </a:pPr>
            <a:r>
              <a:rPr lang="es-ES" sz="2800" dirty="0">
                <a:latin typeface="Arial" panose="020B0604020202020204" pitchFamily="34" charset="0"/>
                <a:ea typeface="Calibri" panose="020F0502020204030204" pitchFamily="34" charset="0"/>
                <a:cs typeface="Arial" panose="020B0604020202020204" pitchFamily="34" charset="0"/>
              </a:rPr>
              <a:t>10 litros de agua de mar.</a:t>
            </a:r>
            <a:endParaRPr lang="es-CL" sz="28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lphaUcParenR"/>
            </a:pPr>
            <a:r>
              <a:rPr lang="es-ES" sz="2800" dirty="0">
                <a:latin typeface="Arial" panose="020B0604020202020204" pitchFamily="34" charset="0"/>
                <a:ea typeface="Calibri" panose="020F0502020204030204" pitchFamily="34" charset="0"/>
                <a:cs typeface="Arial" panose="020B0604020202020204" pitchFamily="34" charset="0"/>
              </a:rPr>
              <a:t>50 litros de gas oxígeno.</a:t>
            </a:r>
            <a:endParaRPr lang="es-CL" sz="28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lphaUcParenR"/>
            </a:pPr>
            <a:r>
              <a:rPr lang="es-ES" sz="2800" dirty="0">
                <a:latin typeface="Arial" panose="020B0604020202020204" pitchFamily="34" charset="0"/>
                <a:ea typeface="Calibri" panose="020F0502020204030204" pitchFamily="34" charset="0"/>
                <a:cs typeface="Arial" panose="020B0604020202020204" pitchFamily="34" charset="0"/>
              </a:rPr>
              <a:t>20 kilogramos de barra de cobre.</a:t>
            </a:r>
            <a:endParaRPr lang="es-CL" sz="28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86790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44433" y="1693864"/>
            <a:ext cx="10746377" cy="3595793"/>
          </a:xfrm>
          <a:prstGeom prst="rect">
            <a:avLst/>
          </a:prstGeom>
        </p:spPr>
        <p:txBody>
          <a:bodyPr wrap="square">
            <a:spAutoFit/>
          </a:bodyPr>
          <a:lstStyle/>
          <a:p>
            <a:pPr marL="342900" lvl="0" indent="-342900">
              <a:lnSpc>
                <a:spcPct val="115000"/>
              </a:lnSpc>
              <a:spcBef>
                <a:spcPts val="600"/>
              </a:spcBef>
              <a:spcAft>
                <a:spcPts val="600"/>
              </a:spcAft>
              <a:buFont typeface="+mj-lt"/>
              <a:buAutoNum type="arabicPeriod"/>
            </a:pPr>
            <a:r>
              <a:rPr lang="es-ES" sz="2800" b="1" dirty="0">
                <a:latin typeface="Arial" panose="020B0604020202020204" pitchFamily="34" charset="0"/>
                <a:ea typeface="Calibri" panose="020F0502020204030204" pitchFamily="34" charset="0"/>
              </a:rPr>
              <a:t>¿Qué tipo de sustancias son separadas por el método de destilación?</a:t>
            </a:r>
            <a:endParaRPr lang="es-CL" sz="2800" dirty="0">
              <a:latin typeface="Arial" panose="020B0604020202020204" pitchFamily="34" charset="0"/>
              <a:ea typeface="Calibri" panose="020F0502020204030204" pitchFamily="34" charset="0"/>
            </a:endParaRPr>
          </a:p>
          <a:p>
            <a:pPr marL="342900" lvl="0" indent="-342900" algn="just">
              <a:lnSpc>
                <a:spcPct val="115000"/>
              </a:lnSpc>
              <a:spcAft>
                <a:spcPts val="0"/>
              </a:spcAft>
              <a:buFont typeface="+mj-lt"/>
              <a:buAutoNum type="alphaUcParenR"/>
            </a:pPr>
            <a:r>
              <a:rPr lang="es-ES" sz="2800" dirty="0">
                <a:latin typeface="Arial" panose="020B0604020202020204" pitchFamily="34" charset="0"/>
                <a:ea typeface="Calibri" panose="020F0502020204030204" pitchFamily="34" charset="0"/>
                <a:cs typeface="Arial" panose="020B0604020202020204" pitchFamily="34" charset="0"/>
              </a:rPr>
              <a:t>Solo mezclas de líquidos no miscibles.</a:t>
            </a:r>
            <a:endParaRPr lang="es-CL" sz="28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lphaUcParenR"/>
            </a:pPr>
            <a:r>
              <a:rPr lang="es-ES" sz="2800" dirty="0">
                <a:latin typeface="Arial" panose="020B0604020202020204" pitchFamily="34" charset="0"/>
                <a:ea typeface="Calibri" panose="020F0502020204030204" pitchFamily="34" charset="0"/>
                <a:cs typeface="Arial" panose="020B0604020202020204" pitchFamily="34" charset="0"/>
              </a:rPr>
              <a:t>Solo mezclas que se encuentran en estado sólido.</a:t>
            </a:r>
            <a:endParaRPr lang="es-CL" sz="28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lphaUcParenR"/>
            </a:pPr>
            <a:r>
              <a:rPr lang="es-ES" sz="2800" dirty="0">
                <a:latin typeface="Arial" panose="020B0604020202020204" pitchFamily="34" charset="0"/>
                <a:ea typeface="Calibri" panose="020F0502020204030204" pitchFamily="34" charset="0"/>
                <a:cs typeface="Arial" panose="020B0604020202020204" pitchFamily="34" charset="0"/>
              </a:rPr>
              <a:t>Solo mezclas que se encuentran en estado líquido.</a:t>
            </a:r>
            <a:endParaRPr lang="es-CL" sz="28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lphaUcParenR"/>
            </a:pPr>
            <a:r>
              <a:rPr lang="es-ES" sz="2800" dirty="0">
                <a:latin typeface="Arial" panose="020B0604020202020204" pitchFamily="34" charset="0"/>
                <a:ea typeface="Calibri" panose="020F0502020204030204" pitchFamily="34" charset="0"/>
                <a:cs typeface="Arial" panose="020B0604020202020204" pitchFamily="34" charset="0"/>
              </a:rPr>
              <a:t>Mezclas líquidas o mezclas líquidas que tienen un sólido disuelto.</a:t>
            </a:r>
            <a:endParaRPr lang="es-CL" sz="28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61492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96685" y="1612966"/>
            <a:ext cx="10759440" cy="3595793"/>
          </a:xfrm>
          <a:prstGeom prst="rect">
            <a:avLst/>
          </a:prstGeom>
        </p:spPr>
        <p:txBody>
          <a:bodyPr wrap="square">
            <a:spAutoFit/>
          </a:bodyPr>
          <a:lstStyle/>
          <a:p>
            <a:pPr marL="342900" lvl="0" indent="-342900">
              <a:lnSpc>
                <a:spcPct val="115000"/>
              </a:lnSpc>
              <a:spcBef>
                <a:spcPts val="600"/>
              </a:spcBef>
              <a:spcAft>
                <a:spcPts val="600"/>
              </a:spcAft>
              <a:buFont typeface="+mj-lt"/>
              <a:buAutoNum type="arabicPeriod"/>
            </a:pPr>
            <a:r>
              <a:rPr lang="es-ES" sz="2800" b="1" dirty="0">
                <a:latin typeface="Arial" panose="020B0604020202020204" pitchFamily="34" charset="0"/>
                <a:ea typeface="Calibri" panose="020F0502020204030204" pitchFamily="34" charset="0"/>
              </a:rPr>
              <a:t>En actividades de construcción se necesita separar las piedras de la tierra para preparar cemento. ¿Qué método de separación se debería utilizar?</a:t>
            </a:r>
            <a:endParaRPr lang="es-CL" sz="2800" dirty="0">
              <a:latin typeface="Arial" panose="020B0604020202020204" pitchFamily="34" charset="0"/>
              <a:ea typeface="Calibri" panose="020F0502020204030204" pitchFamily="34" charset="0"/>
            </a:endParaRPr>
          </a:p>
          <a:p>
            <a:pPr marL="342900" lvl="0" indent="-342900" algn="just">
              <a:lnSpc>
                <a:spcPct val="115000"/>
              </a:lnSpc>
              <a:spcAft>
                <a:spcPts val="0"/>
              </a:spcAft>
              <a:buFont typeface="+mj-lt"/>
              <a:buAutoNum type="alphaUcParenR"/>
            </a:pPr>
            <a:r>
              <a:rPr lang="es-ES" sz="2800" dirty="0">
                <a:latin typeface="Arial" panose="020B0604020202020204" pitchFamily="34" charset="0"/>
                <a:ea typeface="Calibri" panose="020F0502020204030204" pitchFamily="34" charset="0"/>
                <a:cs typeface="Arial" panose="020B0604020202020204" pitchFamily="34" charset="0"/>
              </a:rPr>
              <a:t>Filtración</a:t>
            </a:r>
            <a:endParaRPr lang="es-CL" sz="28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lphaUcParenR"/>
            </a:pPr>
            <a:r>
              <a:rPr lang="es-ES" sz="2800" dirty="0">
                <a:latin typeface="Arial" panose="020B0604020202020204" pitchFamily="34" charset="0"/>
                <a:ea typeface="Calibri" panose="020F0502020204030204" pitchFamily="34" charset="0"/>
                <a:cs typeface="Arial" panose="020B0604020202020204" pitchFamily="34" charset="0"/>
              </a:rPr>
              <a:t>Tamizado</a:t>
            </a:r>
            <a:endParaRPr lang="es-CL" sz="28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lphaUcParenR"/>
            </a:pPr>
            <a:r>
              <a:rPr lang="es-ES" sz="2800" dirty="0">
                <a:latin typeface="Arial" panose="020B0604020202020204" pitchFamily="34" charset="0"/>
                <a:ea typeface="Calibri" panose="020F0502020204030204" pitchFamily="34" charset="0"/>
                <a:cs typeface="Arial" panose="020B0604020202020204" pitchFamily="34" charset="0"/>
              </a:rPr>
              <a:t>Destilación</a:t>
            </a:r>
            <a:endParaRPr lang="es-CL" sz="28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lphaUcParenR"/>
            </a:pPr>
            <a:r>
              <a:rPr lang="es-ES" sz="2800" dirty="0">
                <a:latin typeface="Arial" panose="020B0604020202020204" pitchFamily="34" charset="0"/>
                <a:ea typeface="Calibri" panose="020F0502020204030204" pitchFamily="34" charset="0"/>
                <a:cs typeface="Arial" panose="020B0604020202020204" pitchFamily="34" charset="0"/>
              </a:rPr>
              <a:t>Decantación</a:t>
            </a:r>
            <a:endParaRPr lang="es-CL" sz="28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30374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48937" y="1320545"/>
            <a:ext cx="10850880" cy="4091313"/>
          </a:xfrm>
          <a:prstGeom prst="rect">
            <a:avLst/>
          </a:prstGeom>
        </p:spPr>
        <p:txBody>
          <a:bodyPr wrap="square">
            <a:spAutoFit/>
          </a:bodyPr>
          <a:lstStyle/>
          <a:p>
            <a:pPr lvl="0">
              <a:lnSpc>
                <a:spcPct val="115000"/>
              </a:lnSpc>
              <a:spcBef>
                <a:spcPts val="600"/>
              </a:spcBef>
              <a:spcAft>
                <a:spcPts val="600"/>
              </a:spcAft>
            </a:pPr>
            <a:r>
              <a:rPr lang="es-ES" sz="2800" b="1" dirty="0">
                <a:latin typeface="Arial" panose="020B0604020202020204" pitchFamily="34" charset="0"/>
                <a:ea typeface="Calibri" panose="020F0502020204030204" pitchFamily="34" charset="0"/>
              </a:rPr>
              <a:t>Un niño está participando en una feria de entretenciones y en uno de los puestos hay un concurso en el que debe encontrar lo más rápido posible una bolita de hierro escondida en un montón arena. ¿Qué método debería utilizar para sacarla?</a:t>
            </a:r>
            <a:endParaRPr lang="es-CL" sz="2800" dirty="0">
              <a:latin typeface="Arial" panose="020B0604020202020204" pitchFamily="34" charset="0"/>
              <a:ea typeface="Calibri" panose="020F0502020204030204" pitchFamily="34" charset="0"/>
            </a:endParaRPr>
          </a:p>
          <a:p>
            <a:pPr marL="342900" lvl="0" indent="-342900" algn="just">
              <a:lnSpc>
                <a:spcPct val="115000"/>
              </a:lnSpc>
              <a:spcAft>
                <a:spcPts val="0"/>
              </a:spcAft>
              <a:buFont typeface="+mj-lt"/>
              <a:buAutoNum type="alphaUcParenR"/>
            </a:pPr>
            <a:r>
              <a:rPr lang="es-ES" sz="2800" dirty="0">
                <a:latin typeface="Arial" panose="020B0604020202020204" pitchFamily="34" charset="0"/>
                <a:ea typeface="Calibri" panose="020F0502020204030204" pitchFamily="34" charset="0"/>
                <a:cs typeface="Arial" panose="020B0604020202020204" pitchFamily="34" charset="0"/>
              </a:rPr>
              <a:t>Filtración</a:t>
            </a:r>
            <a:endParaRPr lang="es-CL" sz="28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lphaUcParenR"/>
            </a:pPr>
            <a:r>
              <a:rPr lang="es-ES" sz="2800" dirty="0">
                <a:latin typeface="Arial" panose="020B0604020202020204" pitchFamily="34" charset="0"/>
                <a:ea typeface="Calibri" panose="020F0502020204030204" pitchFamily="34" charset="0"/>
                <a:cs typeface="Arial" panose="020B0604020202020204" pitchFamily="34" charset="0"/>
              </a:rPr>
              <a:t>Tamizado</a:t>
            </a:r>
            <a:endParaRPr lang="es-CL" sz="28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lphaUcParenR"/>
            </a:pPr>
            <a:r>
              <a:rPr lang="es-ES" sz="2800" dirty="0">
                <a:latin typeface="Arial" panose="020B0604020202020204" pitchFamily="34" charset="0"/>
                <a:ea typeface="Calibri" panose="020F0502020204030204" pitchFamily="34" charset="0"/>
                <a:cs typeface="Arial" panose="020B0604020202020204" pitchFamily="34" charset="0"/>
              </a:rPr>
              <a:t>Imantación</a:t>
            </a:r>
            <a:endParaRPr lang="es-CL" sz="28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lphaUcParenR"/>
            </a:pPr>
            <a:r>
              <a:rPr lang="es-ES" sz="2800" dirty="0">
                <a:latin typeface="Arial" panose="020B0604020202020204" pitchFamily="34" charset="0"/>
                <a:ea typeface="Calibri" panose="020F0502020204030204" pitchFamily="34" charset="0"/>
                <a:cs typeface="Arial" panose="020B0604020202020204" pitchFamily="34" charset="0"/>
              </a:rPr>
              <a:t>Decantación</a:t>
            </a:r>
            <a:endParaRPr lang="es-CL" sz="28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2478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CLASIFICACION DE la mate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273" y="420189"/>
            <a:ext cx="8699014" cy="6111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2567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705394" y="179126"/>
            <a:ext cx="10465326"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ES" altLang="es-CL" sz="3200" b="1"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En las siguientes imágenes se representa un instrumento de laboratorio con el que se realiza un método de separación de mezclas.</a:t>
            </a:r>
            <a:endParaRPr kumimoji="0" lang="es-CL" altLang="es-CL" sz="3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CL" sz="3200" b="1"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¿Cuáles de las siguientes sustancias son separadas por este método?</a:t>
            </a:r>
            <a:endParaRPr kumimoji="0" lang="es-CL" altLang="es-CL" sz="3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4800" b="0" i="0" u="none" strike="noStrike" cap="none" normalizeH="0" baseline="0" dirty="0" smtClean="0">
              <a:ln>
                <a:noFill/>
              </a:ln>
              <a:solidFill>
                <a:schemeClr val="tx1"/>
              </a:solidFill>
              <a:effectLst/>
              <a:latin typeface="Arial" panose="020B0604020202020204" pitchFamily="34" charset="0"/>
            </a:endParaRPr>
          </a:p>
        </p:txBody>
      </p:sp>
      <p:pic>
        <p:nvPicPr>
          <p:cNvPr id="22532"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6724" y="2647948"/>
            <a:ext cx="4043198" cy="3658722"/>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573741" y="3522974"/>
            <a:ext cx="6096000" cy="1366528"/>
          </a:xfrm>
          <a:prstGeom prst="rect">
            <a:avLst/>
          </a:prstGeom>
        </p:spPr>
        <p:txBody>
          <a:bodyPr>
            <a:spAutoFit/>
          </a:bodyPr>
          <a:lstStyle/>
          <a:p>
            <a:pPr marL="342900" lvl="0" indent="-342900" algn="just">
              <a:lnSpc>
                <a:spcPct val="115000"/>
              </a:lnSpc>
              <a:spcAft>
                <a:spcPts val="0"/>
              </a:spcAft>
              <a:buFont typeface="+mj-lt"/>
              <a:buAutoNum type="alphaUcParenR"/>
            </a:pPr>
            <a:r>
              <a:rPr lang="es-ES" dirty="0">
                <a:latin typeface="Arial" panose="020B0604020202020204" pitchFamily="34" charset="0"/>
                <a:ea typeface="Calibri" panose="020F0502020204030204" pitchFamily="34" charset="0"/>
                <a:cs typeface="Arial" panose="020B0604020202020204" pitchFamily="34" charset="0"/>
              </a:rPr>
              <a:t>Agua y aceite.</a:t>
            </a:r>
            <a:endParaRPr lang="es-CL"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lphaUcParenR"/>
            </a:pPr>
            <a:r>
              <a:rPr lang="es-ES" dirty="0">
                <a:latin typeface="Arial" panose="020B0604020202020204" pitchFamily="34" charset="0"/>
                <a:ea typeface="Calibri" panose="020F0502020204030204" pitchFamily="34" charset="0"/>
                <a:cs typeface="Arial" panose="020B0604020202020204" pitchFamily="34" charset="0"/>
              </a:rPr>
              <a:t>Alcohol y agua.</a:t>
            </a:r>
            <a:endParaRPr lang="es-CL"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lphaUcParenR"/>
            </a:pPr>
            <a:r>
              <a:rPr lang="es-ES" dirty="0">
                <a:latin typeface="Arial" panose="020B0604020202020204" pitchFamily="34" charset="0"/>
                <a:ea typeface="Calibri" panose="020F0502020204030204" pitchFamily="34" charset="0"/>
                <a:cs typeface="Arial" panose="020B0604020202020204" pitchFamily="34" charset="0"/>
              </a:rPr>
              <a:t>Agua y dióxido de carbono (CO</a:t>
            </a:r>
            <a:r>
              <a:rPr lang="es-ES" baseline="-25000" dirty="0">
                <a:latin typeface="Arial" panose="020B0604020202020204" pitchFamily="34" charset="0"/>
                <a:ea typeface="Calibri" panose="020F0502020204030204" pitchFamily="34" charset="0"/>
                <a:cs typeface="Arial" panose="020B0604020202020204" pitchFamily="34" charset="0"/>
              </a:rPr>
              <a:t>2</a:t>
            </a:r>
            <a:r>
              <a:rPr lang="es-ES" dirty="0">
                <a:latin typeface="Arial" panose="020B0604020202020204" pitchFamily="34" charset="0"/>
                <a:ea typeface="Calibri" panose="020F0502020204030204" pitchFamily="34" charset="0"/>
                <a:cs typeface="Arial" panose="020B0604020202020204" pitchFamily="34" charset="0"/>
              </a:rPr>
              <a:t>).</a:t>
            </a:r>
            <a:endParaRPr lang="es-CL"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lphaUcParenR"/>
            </a:pPr>
            <a:r>
              <a:rPr lang="es-ES" dirty="0">
                <a:latin typeface="Arial" panose="020B0604020202020204" pitchFamily="34" charset="0"/>
                <a:ea typeface="Calibri" panose="020F0502020204030204" pitchFamily="34" charset="0"/>
                <a:cs typeface="Arial" panose="020B0604020202020204" pitchFamily="34" charset="0"/>
              </a:rPr>
              <a:t>Cloruro de sodio (sal de mesa) y agua.</a:t>
            </a:r>
            <a:endParaRPr lang="es-CL"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8639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852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8721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353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18309"/>
          </a:xfrm>
        </p:spPr>
        <p:txBody>
          <a:bodyPr>
            <a:normAutofit fontScale="90000"/>
          </a:bodyPr>
          <a:lstStyle/>
          <a:p>
            <a:r>
              <a:rPr lang="es-ES" dirty="0" smtClean="0"/>
              <a:t>PRESION</a:t>
            </a:r>
            <a:endParaRPr lang="es-CL" dirty="0"/>
          </a:p>
        </p:txBody>
      </p:sp>
      <p:pic>
        <p:nvPicPr>
          <p:cNvPr id="4098" name="Picture 2" descr="Resultado de imagen para ºFORMULA PRESI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772" r="20099" b="8743"/>
          <a:stretch/>
        </p:blipFill>
        <p:spPr bwMode="auto">
          <a:xfrm>
            <a:off x="8738778" y="2616644"/>
            <a:ext cx="2208629" cy="197600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4100" name="Picture 4" descr="Resultado de imagen para ZAPATOS ALTOS Y BAJ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9073" y="469039"/>
            <a:ext cx="3775166" cy="284345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sultado de imagen para ZAPATOS ALTOS Y BAJ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4143" y="2687432"/>
            <a:ext cx="2889067" cy="417056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Resultado de imagen para PREGUN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42254"/>
            <a:ext cx="3838575"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045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09749"/>
          </a:xfrm>
        </p:spPr>
        <p:txBody>
          <a:bodyPr/>
          <a:lstStyle/>
          <a:p>
            <a:r>
              <a:rPr lang="es-ES" dirty="0" smtClean="0"/>
              <a:t>VOLUMEN</a:t>
            </a:r>
            <a:endParaRPr lang="es-CL" dirty="0"/>
          </a:p>
        </p:txBody>
      </p:sp>
      <p:pic>
        <p:nvPicPr>
          <p:cNvPr id="5122" name="Picture 2" descr="Resultado de imagen para volumen quim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279" y="3431879"/>
            <a:ext cx="3959157" cy="316057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n para volumen quim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828" y="61607"/>
            <a:ext cx="7299745" cy="526798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sultado de imagen para FORMULA volumen"/>
          <p:cNvPicPr>
            <a:picLocks noChangeAspect="1" noChangeArrowheads="1"/>
          </p:cNvPicPr>
          <p:nvPr/>
        </p:nvPicPr>
        <p:blipFill rotWithShape="1">
          <a:blip r:embed="rId4">
            <a:extLst>
              <a:ext uri="{28A0092B-C50C-407E-A947-70E740481C1C}">
                <a14:useLocalDpi xmlns:a14="http://schemas.microsoft.com/office/drawing/2010/main" val="0"/>
              </a:ext>
            </a:extLst>
          </a:blip>
          <a:srcRect l="17630" t="29211" b="44655"/>
          <a:stretch/>
        </p:blipFill>
        <p:spPr bwMode="auto">
          <a:xfrm>
            <a:off x="5275487" y="5162709"/>
            <a:ext cx="4522615" cy="14297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Resultado de imagen para FORMULA volumen"/>
          <p:cNvPicPr>
            <a:picLocks noChangeAspect="1" noChangeArrowheads="1"/>
          </p:cNvPicPr>
          <p:nvPr/>
        </p:nvPicPr>
        <p:blipFill rotWithShape="1">
          <a:blip r:embed="rId4">
            <a:extLst>
              <a:ext uri="{28A0092B-C50C-407E-A947-70E740481C1C}">
                <a14:useLocalDpi xmlns:a14="http://schemas.microsoft.com/office/drawing/2010/main" val="0"/>
              </a:ext>
            </a:extLst>
          </a:blip>
          <a:srcRect l="17878" t="79239"/>
          <a:stretch/>
        </p:blipFill>
        <p:spPr bwMode="auto">
          <a:xfrm>
            <a:off x="650048" y="1606028"/>
            <a:ext cx="4325620" cy="1089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005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pic>
        <p:nvPicPr>
          <p:cNvPr id="6146" name="Picture 2" descr="Resultado de imagen para DENSI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009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sultado de imagen para conductivi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757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1574" y="296092"/>
            <a:ext cx="8596668" cy="1320800"/>
          </a:xfrm>
        </p:spPr>
        <p:txBody>
          <a:bodyPr/>
          <a:lstStyle/>
          <a:p>
            <a:r>
              <a:rPr lang="es-ES" dirty="0" smtClean="0"/>
              <a:t>CONDUCTIVIDAD ELÉCTRICA</a:t>
            </a:r>
            <a:endParaRPr lang="es-CL" dirty="0"/>
          </a:p>
        </p:txBody>
      </p:sp>
      <p:pic>
        <p:nvPicPr>
          <p:cNvPr id="8194" name="Picture 2" descr="Resultado de imagen para conductivi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917" y="1494609"/>
            <a:ext cx="7042059" cy="5173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8161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273</TotalTime>
  <Words>374</Words>
  <Application>Microsoft Office PowerPoint</Application>
  <PresentationFormat>Panorámica</PresentationFormat>
  <Paragraphs>56</Paragraphs>
  <Slides>32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32</vt:i4>
      </vt:variant>
    </vt:vector>
  </HeadingPairs>
  <TitlesOfParts>
    <vt:vector size="38" baseType="lpstr">
      <vt:lpstr>Arial</vt:lpstr>
      <vt:lpstr>Calibri</vt:lpstr>
      <vt:lpstr>Times New Roman</vt:lpstr>
      <vt:lpstr>Trebuchet MS</vt:lpstr>
      <vt:lpstr>Wingdings 3</vt:lpstr>
      <vt:lpstr>Faceta</vt:lpstr>
      <vt:lpstr>APRESTO DI BIOLOGIA</vt:lpstr>
      <vt:lpstr>¿QUÉ ES LA MATERIA?</vt:lpstr>
      <vt:lpstr>Presentación de PowerPoint</vt:lpstr>
      <vt:lpstr>Presentación de PowerPoint</vt:lpstr>
      <vt:lpstr>PRESION</vt:lpstr>
      <vt:lpstr>VOLUMEN</vt:lpstr>
      <vt:lpstr>Presentación de PowerPoint</vt:lpstr>
      <vt:lpstr>Presentación de PowerPoint</vt:lpstr>
      <vt:lpstr>CONDUCTIVIDAD ELÉCTRICA</vt:lpstr>
      <vt:lpstr>Presentación de PowerPoint</vt:lpstr>
      <vt:lpstr>SOLUBILIDAD</vt:lpstr>
      <vt:lpstr>Presentación de PowerPoint</vt:lpstr>
      <vt:lpstr>TIPOS DE MEZCLAS</vt:lpstr>
      <vt:lpstr>Presentación de PowerPoint</vt:lpstr>
      <vt:lpstr>Presentación de PowerPoint</vt:lpstr>
      <vt:lpstr>DESTILACION</vt:lpstr>
      <vt:lpstr>IMANTACION </vt:lpstr>
      <vt:lpstr>TAMIZADO</vt:lpstr>
      <vt:lpstr>FILTRACION</vt:lpstr>
      <vt:lpstr>DECANTACION</vt:lpstr>
      <vt:lpstr>CRISTALIZACION</vt:lpstr>
      <vt:lpstr>CROMATOGRAFIA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APRESTO DI BIOLOGIA</dc:title>
  <dc:creator>Alumno Biblioteca 2</dc:creator>
  <cp:lastModifiedBy>Alumno Biblioteca 2</cp:lastModifiedBy>
  <cp:revision>7</cp:revision>
  <dcterms:created xsi:type="dcterms:W3CDTF">2017-12-04T11:25:22Z</dcterms:created>
  <dcterms:modified xsi:type="dcterms:W3CDTF">2017-12-04T15:59:03Z</dcterms:modified>
</cp:coreProperties>
</file>